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8"/>
  </p:notesMasterIdLst>
  <p:sldIdLst>
    <p:sldId id="882" r:id="rId2"/>
    <p:sldId id="303" r:id="rId3"/>
    <p:sldId id="304" r:id="rId4"/>
    <p:sldId id="887" r:id="rId5"/>
    <p:sldId id="888" r:id="rId6"/>
    <p:sldId id="889" r:id="rId7"/>
    <p:sldId id="890" r:id="rId8"/>
    <p:sldId id="893" r:id="rId9"/>
    <p:sldId id="891" r:id="rId10"/>
    <p:sldId id="894" r:id="rId11"/>
    <p:sldId id="895" r:id="rId12"/>
    <p:sldId id="323" r:id="rId13"/>
    <p:sldId id="264" r:id="rId14"/>
    <p:sldId id="309" r:id="rId15"/>
    <p:sldId id="310" r:id="rId16"/>
    <p:sldId id="896" r:id="rId17"/>
    <p:sldId id="883" r:id="rId18"/>
    <p:sldId id="311" r:id="rId19"/>
    <p:sldId id="312" r:id="rId20"/>
    <p:sldId id="314" r:id="rId21"/>
    <p:sldId id="313" r:id="rId22"/>
    <p:sldId id="315" r:id="rId23"/>
    <p:sldId id="316" r:id="rId24"/>
    <p:sldId id="319" r:id="rId25"/>
    <p:sldId id="320" r:id="rId26"/>
    <p:sldId id="318" r:id="rId27"/>
    <p:sldId id="884" r:id="rId28"/>
    <p:sldId id="317" r:id="rId29"/>
    <p:sldId id="321" r:id="rId30"/>
    <p:sldId id="325" r:id="rId31"/>
    <p:sldId id="322" r:id="rId32"/>
    <p:sldId id="326" r:id="rId33"/>
    <p:sldId id="327" r:id="rId34"/>
    <p:sldId id="328" r:id="rId35"/>
    <p:sldId id="885" r:id="rId36"/>
    <p:sldId id="336" r:id="rId37"/>
    <p:sldId id="897" r:id="rId38"/>
    <p:sldId id="337" r:id="rId39"/>
    <p:sldId id="899" r:id="rId40"/>
    <p:sldId id="338" r:id="rId41"/>
    <p:sldId id="900" r:id="rId42"/>
    <p:sldId id="329" r:id="rId43"/>
    <p:sldId id="331" r:id="rId44"/>
    <p:sldId id="901" r:id="rId45"/>
    <p:sldId id="339" r:id="rId46"/>
    <p:sldId id="902" r:id="rId47"/>
    <p:sldId id="333" r:id="rId48"/>
    <p:sldId id="334" r:id="rId49"/>
    <p:sldId id="903" r:id="rId50"/>
    <p:sldId id="340" r:id="rId51"/>
    <p:sldId id="886" r:id="rId52"/>
    <p:sldId id="341" r:id="rId53"/>
    <p:sldId id="342" r:id="rId54"/>
    <p:sldId id="474" r:id="rId55"/>
    <p:sldId id="477" r:id="rId56"/>
    <p:sldId id="343" r:id="rId57"/>
  </p:sldIdLst>
  <p:sldSz cx="9144000" cy="5143500" type="screen16x9"/>
  <p:notesSz cx="6858000" cy="9144000"/>
  <p:defaultText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CBAD"/>
    <a:srgbClr val="BDD7EE"/>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6"/>
    <p:restoredTop sz="89932"/>
  </p:normalViewPr>
  <p:slideViewPr>
    <p:cSldViewPr snapToGrid="0" snapToObjects="1">
      <p:cViewPr varScale="1">
        <p:scale>
          <a:sx n="147" d="100"/>
          <a:sy n="147" d="100"/>
        </p:scale>
        <p:origin x="2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F885A-6D17-3048-B5A8-860778C662CC}" type="datetimeFigureOut">
              <a:rPr kumimoji="1" lang="ko-KR" altLang="en-US" smtClean="0"/>
              <a:t>2021. 4. 24.</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34A72-5B6C-1242-B266-8897CB26528C}" type="slidenum">
              <a:rPr kumimoji="1" lang="ko-KR" altLang="en-US" smtClean="0"/>
              <a:t>‹#›</a:t>
            </a:fld>
            <a:endParaRPr kumimoji="1" lang="ko-KR" altLang="en-US"/>
          </a:p>
        </p:txBody>
      </p:sp>
    </p:spTree>
    <p:extLst>
      <p:ext uri="{BB962C8B-B14F-4D97-AF65-F5344CB8AC3E}">
        <p14:creationId xmlns:p14="http://schemas.microsoft.com/office/powerpoint/2010/main" val="990101497"/>
      </p:ext>
    </p:extLst>
  </p:cSld>
  <p:clrMap bg1="lt1" tx1="dk1" bg2="lt2" tx2="dk2" accent1="accent1" accent2="accent2" accent3="accent3" accent4="accent4" accent5="accent5" accent6="accent6" hlink="hlink" folHlink="folHlink"/>
  <p:notesStyle>
    <a:lvl1pPr marL="0" algn="l" defTabSz="685800" rtl="0" eaLnBrk="1" latinLnBrk="1" hangingPunct="1">
      <a:defRPr sz="900" kern="1200">
        <a:solidFill>
          <a:schemeClr val="tx1"/>
        </a:solidFill>
        <a:latin typeface="+mn-lt"/>
        <a:ea typeface="+mn-ea"/>
        <a:cs typeface="+mn-cs"/>
      </a:defRPr>
    </a:lvl1pPr>
    <a:lvl2pPr marL="342900" algn="l" defTabSz="685800" rtl="0" eaLnBrk="1" latinLnBrk="1" hangingPunct="1">
      <a:defRPr sz="900" kern="1200">
        <a:solidFill>
          <a:schemeClr val="tx1"/>
        </a:solidFill>
        <a:latin typeface="+mn-lt"/>
        <a:ea typeface="+mn-ea"/>
        <a:cs typeface="+mn-cs"/>
      </a:defRPr>
    </a:lvl2pPr>
    <a:lvl3pPr marL="685800" algn="l" defTabSz="685800" rtl="0" eaLnBrk="1" latinLnBrk="1" hangingPunct="1">
      <a:defRPr sz="900" kern="1200">
        <a:solidFill>
          <a:schemeClr val="tx1"/>
        </a:solidFill>
        <a:latin typeface="+mn-lt"/>
        <a:ea typeface="+mn-ea"/>
        <a:cs typeface="+mn-cs"/>
      </a:defRPr>
    </a:lvl3pPr>
    <a:lvl4pPr marL="1028700" algn="l" defTabSz="685800" rtl="0" eaLnBrk="1" latinLnBrk="1" hangingPunct="1">
      <a:defRPr sz="900" kern="1200">
        <a:solidFill>
          <a:schemeClr val="tx1"/>
        </a:solidFill>
        <a:latin typeface="+mn-lt"/>
        <a:ea typeface="+mn-ea"/>
        <a:cs typeface="+mn-cs"/>
      </a:defRPr>
    </a:lvl4pPr>
    <a:lvl5pPr marL="1371600" algn="l" defTabSz="685800" rtl="0" eaLnBrk="1" latinLnBrk="1" hangingPunct="1">
      <a:defRPr sz="900" kern="1200">
        <a:solidFill>
          <a:schemeClr val="tx1"/>
        </a:solidFill>
        <a:latin typeface="+mn-lt"/>
        <a:ea typeface="+mn-ea"/>
        <a:cs typeface="+mn-cs"/>
      </a:defRPr>
    </a:lvl5pPr>
    <a:lvl6pPr marL="1714500" algn="l" defTabSz="685800" rtl="0" eaLnBrk="1" latinLnBrk="1" hangingPunct="1">
      <a:defRPr sz="900" kern="1200">
        <a:solidFill>
          <a:schemeClr val="tx1"/>
        </a:solidFill>
        <a:latin typeface="+mn-lt"/>
        <a:ea typeface="+mn-ea"/>
        <a:cs typeface="+mn-cs"/>
      </a:defRPr>
    </a:lvl6pPr>
    <a:lvl7pPr marL="2057400" algn="l" defTabSz="685800" rtl="0" eaLnBrk="1" latinLnBrk="1" hangingPunct="1">
      <a:defRPr sz="900" kern="1200">
        <a:solidFill>
          <a:schemeClr val="tx1"/>
        </a:solidFill>
        <a:latin typeface="+mn-lt"/>
        <a:ea typeface="+mn-ea"/>
        <a:cs typeface="+mn-cs"/>
      </a:defRPr>
    </a:lvl7pPr>
    <a:lvl8pPr marL="2400300" algn="l" defTabSz="685800" rtl="0" eaLnBrk="1" latinLnBrk="1" hangingPunct="1">
      <a:defRPr sz="900" kern="1200">
        <a:solidFill>
          <a:schemeClr val="tx1"/>
        </a:solidFill>
        <a:latin typeface="+mn-lt"/>
        <a:ea typeface="+mn-ea"/>
        <a:cs typeface="+mn-cs"/>
      </a:defRPr>
    </a:lvl8pPr>
    <a:lvl9pPr marL="2743200" algn="l" defTabSz="685800" rtl="0" eaLnBrk="1" latinLnBrk="1"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Then,</a:t>
            </a:r>
            <a:r>
              <a:rPr lang="en-US" baseline="0" dirty="0"/>
              <a:t> we wanted to see the replication of the univariate analysis results, that is the overlapping fMRI activations within core pain-processing regions, including dACC and aINS. In the univariate analysis, the task or condition contrast becomes an independent variable, and fMRI signal from each voxel becomes a dependent variable. Through massive univariate analyses, we aim to get the mapping between each voxel and a task or a function. From this univariate analysis, we were able to replicate previous findings, that there were overlapping activations within dACC, aINS, and also the secondary somatosensory cortex and right dorsal posterior insula, which are all among the core pain-processing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dirty="0"/>
              <a:t>Then, we did</a:t>
            </a:r>
            <a:r>
              <a:rPr lang="en-US" baseline="0" dirty="0"/>
              <a:t> the multivariate pattern analysis on the same dataset. In contrast to the univariate analysis, brain-wide fMRI activity becomes independent variables all together similar to multiple regression, and tasks or behavioral outcomes become dependent variables. Here, somatic pain and social pain conditions are y. Given that we have much more predictor variables than observations, we need to use machine learning algorithms to get more stable prediction model. So, we used linear support vector machines to discriminate heat-pain and ex-partner conditions from their control conditions.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70CBBA-F63F-464E-BED4-8A5F28293801}" type="slidenum">
              <a:rPr lang="en-US" smtClean="0"/>
              <a:t>54</a:t>
            </a:fld>
            <a:endParaRPr lang="en-US"/>
          </a:p>
        </p:txBody>
      </p:sp>
    </p:spTree>
    <p:extLst>
      <p:ext uri="{BB962C8B-B14F-4D97-AF65-F5344CB8AC3E}">
        <p14:creationId xmlns:p14="http://schemas.microsoft.com/office/powerpoint/2010/main" val="3407466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Then, we examined the pattern similarity</a:t>
            </a:r>
            <a:r>
              <a:rPr lang="en-US" baseline="0" dirty="0"/>
              <a:t> of SVM weights within the regions that are activated by both pain and rejection. We found that none of these regions showed significant correlations between pain and rejection patterns. We also examined pattern similarity of contrast images for pain and rejection for each participant. And again, </a:t>
            </a:r>
            <a:r>
              <a:rPr lang="en-US" i="1" baseline="0" dirty="0"/>
              <a:t>none </a:t>
            </a:r>
            <a:r>
              <a:rPr lang="en-US" baseline="0" dirty="0"/>
              <a:t>of these regions showed significant correlations. So, we can conclude that </a:t>
            </a:r>
            <a:r>
              <a:rPr lang="en-US" sz="1200" i="1" baseline="0" dirty="0">
                <a:latin typeface="Candara"/>
                <a:cs typeface="Candara"/>
              </a:rPr>
              <a:t>n</a:t>
            </a:r>
            <a:r>
              <a:rPr lang="en-US" sz="1200" i="1" dirty="0">
                <a:latin typeface="Candara"/>
                <a:cs typeface="Candara"/>
              </a:rPr>
              <a:t>one</a:t>
            </a:r>
            <a:r>
              <a:rPr lang="en-US" sz="1200" dirty="0">
                <a:latin typeface="Candara"/>
                <a:cs typeface="Candara"/>
              </a:rPr>
              <a:t> of the pain-processing regions that demonstrated overlapping fMRI activity between pain and rejection showed a significant correlation in terms of SVM classifier weights and</a:t>
            </a:r>
            <a:r>
              <a:rPr lang="en-US" sz="1200" baseline="0" dirty="0">
                <a:latin typeface="Candara"/>
                <a:cs typeface="Candara"/>
              </a:rPr>
              <a:t> the </a:t>
            </a:r>
            <a:r>
              <a:rPr lang="en-US" sz="1200" dirty="0">
                <a:latin typeface="Candara"/>
                <a:cs typeface="Candara"/>
              </a:rPr>
              <a:t>contrast raw images.</a:t>
            </a:r>
            <a:r>
              <a:rPr lang="en-US" sz="1200" baseline="0" dirty="0">
                <a:latin typeface="Candara"/>
                <a:cs typeface="Candara"/>
              </a:rPr>
              <a:t> </a:t>
            </a:r>
            <a:endParaRPr lang="en-US" dirty="0"/>
          </a:p>
        </p:txBody>
      </p:sp>
      <p:sp>
        <p:nvSpPr>
          <p:cNvPr id="4" name="Slide Number Placeholder 3"/>
          <p:cNvSpPr>
            <a:spLocks noGrp="1"/>
          </p:cNvSpPr>
          <p:nvPr>
            <p:ph type="sldNum" sz="quarter" idx="10"/>
          </p:nvPr>
        </p:nvSpPr>
        <p:spPr/>
        <p:txBody>
          <a:bodyPr/>
          <a:lstStyle/>
          <a:p>
            <a:fld id="{AAE3FC58-64F4-8E47-B2B3-ED711D14ABA6}" type="slidenum">
              <a:rPr lang="en-US" smtClean="0"/>
              <a:t>55</a:t>
            </a:fld>
            <a:endParaRPr lang="en-US"/>
          </a:p>
        </p:txBody>
      </p:sp>
    </p:spTree>
    <p:extLst>
      <p:ext uri="{BB962C8B-B14F-4D97-AF65-F5344CB8AC3E}">
        <p14:creationId xmlns:p14="http://schemas.microsoft.com/office/powerpoint/2010/main" val="2349220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1878806"/>
            <a:ext cx="3868340" cy="276344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1878806"/>
            <a:ext cx="3887391" cy="276344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개체 틀로 끌거나 아이콘을 클릭하여 추가</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2D7CF975-D433-BC4D-8329-CCD0BE57FEE3}" type="datetimeFigureOut">
              <a:rPr kumimoji="1" lang="ko-KR" altLang="en-US" smtClean="0"/>
              <a:t>2021. 4. 24.</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D7CF975-D433-BC4D-8329-CCD0BE57FEE3}" type="datetimeFigureOut">
              <a:rPr kumimoji="1" lang="ko-KR" altLang="en-US" smtClean="0"/>
              <a:t>2021. 4. 24.</a:t>
            </a:fld>
            <a:endParaRPr kumimoji="1" lang="ko-KR"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2707580-CB11-0745-B8EE-37792536B8FE}" type="slidenum">
              <a:rPr kumimoji="1" lang="ko-KR" altLang="en-US" smtClean="0"/>
              <a:t>‹#›</a:t>
            </a:fld>
            <a:endParaRPr kumimoji="1" lang="ko-KR" altLang="en-US"/>
          </a:p>
        </p:txBody>
      </p:sp>
    </p:spTree>
    <p:extLst>
      <p:ext uri="{BB962C8B-B14F-4D97-AF65-F5344CB8AC3E}">
        <p14:creationId xmlns:p14="http://schemas.microsoft.com/office/powerpoint/2010/main" val="17466836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2.wdp"/><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hyperlink" Target="http://philsci-archive.pitt.edu/17455/"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en.wikipedia.org/wiki/Procrustes" TargetMode="External"/><Relationship Id="rId4" Type="http://schemas.openxmlformats.org/officeDocument/2006/relationships/image" Target="../media/image54.tiff"/></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5.tiff"/></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github.com/cocoanlab/khbm2019_RSA_tutorial" TargetMode="Externa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07/relationships/hdphoto" Target="../media/hdphoto2.wdp"/><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mosaicofminds/maps-in-the-brain-f236998d544f" TargetMode="External"/><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tiff"/><Relationship Id="rId3" Type="http://schemas.microsoft.com/office/2007/relationships/hdphoto" Target="../media/hdphoto2.wdp"/><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www.quantamagazine.org/the-brain-maps-out-ideas-and-memories-like-spaces-20190114/" TargetMode="External"/><Relationship Id="rId9"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7642E81-D956-954A-B398-1A8C60BE98A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tretch>
            <a:fillRect/>
          </a:stretch>
        </p:blipFill>
        <p:spPr>
          <a:xfrm>
            <a:off x="0" y="-9457"/>
            <a:ext cx="9148197" cy="5152957"/>
          </a:xfrm>
          <a:prstGeom prst="rect">
            <a:avLst/>
          </a:prstGeom>
        </p:spPr>
      </p:pic>
      <p:sp>
        <p:nvSpPr>
          <p:cNvPr id="11" name="TextBox 3">
            <a:extLst>
              <a:ext uri="{FF2B5EF4-FFF2-40B4-BE49-F238E27FC236}">
                <a16:creationId xmlns:a16="http://schemas.microsoft.com/office/drawing/2014/main" id="{9421A53A-4798-D34A-BB63-021A7A023EC9}"/>
              </a:ext>
            </a:extLst>
          </p:cNvPr>
          <p:cNvSpPr txBox="1"/>
          <p:nvPr/>
        </p:nvSpPr>
        <p:spPr>
          <a:xfrm>
            <a:off x="554492" y="1639502"/>
            <a:ext cx="8588293" cy="587853"/>
          </a:xfrm>
          <a:prstGeom prst="rect">
            <a:avLst/>
          </a:prstGeom>
          <a:noFill/>
        </p:spPr>
        <p:txBody>
          <a:bodyPr wrap="square" rtlCol="0">
            <a:spAutoFit/>
          </a:bodyPr>
          <a:lstStyle/>
          <a:p>
            <a:pPr>
              <a:lnSpc>
                <a:spcPct val="120000"/>
              </a:lnSpc>
            </a:pPr>
            <a:r>
              <a:rPr lang="en-US" sz="2800" b="1" dirty="0">
                <a:latin typeface="BM JUA OTF" panose="02020603020101020101" pitchFamily="18" charset="-127"/>
                <a:ea typeface="BM JUA OTF" panose="02020603020101020101" pitchFamily="18" charset="-127"/>
                <a:cs typeface="Avenir Light"/>
              </a:rPr>
              <a:t>RSA (1): Representation</a:t>
            </a:r>
          </a:p>
        </p:txBody>
      </p:sp>
      <p:sp>
        <p:nvSpPr>
          <p:cNvPr id="12" name="TextBox 3">
            <a:extLst>
              <a:ext uri="{FF2B5EF4-FFF2-40B4-BE49-F238E27FC236}">
                <a16:creationId xmlns:a16="http://schemas.microsoft.com/office/drawing/2014/main" id="{315E60EE-CA86-DE48-B608-E6115ADD33C1}"/>
              </a:ext>
            </a:extLst>
          </p:cNvPr>
          <p:cNvSpPr txBox="1"/>
          <p:nvPr/>
        </p:nvSpPr>
        <p:spPr>
          <a:xfrm>
            <a:off x="6586464" y="3645176"/>
            <a:ext cx="2290849" cy="629724"/>
          </a:xfrm>
          <a:prstGeom prst="rect">
            <a:avLst/>
          </a:prstGeom>
          <a:noFill/>
        </p:spPr>
        <p:txBody>
          <a:bodyPr wrap="square" rtlCol="0">
            <a:spAutoFit/>
          </a:bodyPr>
          <a:lstStyle/>
          <a:p>
            <a:pPr algn="r">
              <a:lnSpc>
                <a:spcPct val="120000"/>
              </a:lnSpc>
            </a:pPr>
            <a:r>
              <a:rPr lang="en-US" sz="1013" b="1" dirty="0">
                <a:latin typeface="Helvetica" pitchFamily="2" charset="0"/>
                <a:ea typeface="DXPnMStd" panose="02020600000000000000" pitchFamily="18" charset="-127"/>
                <a:cs typeface="Avenir Light"/>
              </a:rPr>
              <a:t>Choong-Wan Woo</a:t>
            </a:r>
          </a:p>
          <a:p>
            <a:pPr algn="r">
              <a:lnSpc>
                <a:spcPct val="120000"/>
              </a:lnSpc>
            </a:pPr>
            <a:r>
              <a:rPr lang="en-US" sz="1050" dirty="0">
                <a:latin typeface="Helvetica" pitchFamily="2" charset="0"/>
                <a:ea typeface="DXPnMStd" panose="02020600000000000000" pitchFamily="18" charset="-127"/>
                <a:cs typeface="Avenir Light"/>
              </a:rPr>
              <a:t>Director of the </a:t>
            </a:r>
            <a:r>
              <a:rPr lang="en-US" sz="1050" dirty="0" err="1">
                <a:latin typeface="Helvetica" pitchFamily="2" charset="0"/>
                <a:ea typeface="DXPnMStd" panose="02020600000000000000" pitchFamily="18" charset="-127"/>
                <a:cs typeface="Avenir Light"/>
              </a:rPr>
              <a:t>Cocoan</a:t>
            </a:r>
            <a:r>
              <a:rPr lang="en-US" sz="1050" dirty="0">
                <a:latin typeface="Helvetica" pitchFamily="2" charset="0"/>
                <a:ea typeface="DXPnMStd" panose="02020600000000000000" pitchFamily="18" charset="-127"/>
                <a:cs typeface="Avenir Light"/>
              </a:rPr>
              <a:t> Lab</a:t>
            </a:r>
          </a:p>
          <a:p>
            <a:pPr algn="r">
              <a:lnSpc>
                <a:spcPct val="120000"/>
              </a:lnSpc>
            </a:pPr>
            <a:endParaRPr lang="en-US" sz="900" dirty="0">
              <a:latin typeface="Helvetica" pitchFamily="2" charset="0"/>
              <a:ea typeface="DXPnMStd" panose="02020600000000000000" pitchFamily="18" charset="-127"/>
              <a:cs typeface="Avenir Light"/>
            </a:endParaRPr>
          </a:p>
        </p:txBody>
      </p:sp>
    </p:spTree>
    <p:extLst>
      <p:ext uri="{BB962C8B-B14F-4D97-AF65-F5344CB8AC3E}">
        <p14:creationId xmlns:p14="http://schemas.microsoft.com/office/powerpoint/2010/main" val="231398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1F8A523C-4CBD-064F-8207-86ADFE7C1021}"/>
              </a:ext>
            </a:extLst>
          </p:cNvPr>
          <p:cNvGrpSpPr/>
          <p:nvPr/>
        </p:nvGrpSpPr>
        <p:grpSpPr>
          <a:xfrm>
            <a:off x="1" y="-2"/>
            <a:ext cx="9144000" cy="5143502"/>
            <a:chOff x="0" y="-2"/>
            <a:chExt cx="12192001" cy="6864451"/>
          </a:xfrm>
        </p:grpSpPr>
        <p:pic>
          <p:nvPicPr>
            <p:cNvPr id="33" name="그림 32">
              <a:extLst>
                <a:ext uri="{FF2B5EF4-FFF2-40B4-BE49-F238E27FC236}">
                  <a16:creationId xmlns:a16="http://schemas.microsoft.com/office/drawing/2014/main" id="{0A1914BB-BF8A-424C-95A0-ED838876E3D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34" name="직사각형 33">
              <a:extLst>
                <a:ext uri="{FF2B5EF4-FFF2-40B4-BE49-F238E27FC236}">
                  <a16:creationId xmlns:a16="http://schemas.microsoft.com/office/drawing/2014/main" id="{5011B89C-3743-9F45-85C0-50F2C16EBB6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4346062"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Beyond sensory information processing</a:t>
            </a:r>
          </a:p>
        </p:txBody>
      </p:sp>
      <p:cxnSp>
        <p:nvCxnSpPr>
          <p:cNvPr id="3" name="직선 연결선[R] 2">
            <a:extLst>
              <a:ext uri="{FF2B5EF4-FFF2-40B4-BE49-F238E27FC236}">
                <a16:creationId xmlns:a16="http://schemas.microsoft.com/office/drawing/2014/main" id="{0E38D484-0F30-FF4C-96A3-51449DE0BF02}"/>
              </a:ext>
            </a:extLst>
          </p:cNvPr>
          <p:cNvCxnSpPr>
            <a:cxnSpLocks/>
          </p:cNvCxnSpPr>
          <p:nvPr/>
        </p:nvCxnSpPr>
        <p:spPr>
          <a:xfrm>
            <a:off x="134035" y="134945"/>
            <a:ext cx="4754831"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4" name="그룹 13">
            <a:extLst>
              <a:ext uri="{FF2B5EF4-FFF2-40B4-BE49-F238E27FC236}">
                <a16:creationId xmlns:a16="http://schemas.microsoft.com/office/drawing/2014/main" id="{2348F4C4-954C-7F47-86F3-D7E55A7D07F0}"/>
              </a:ext>
            </a:extLst>
          </p:cNvPr>
          <p:cNvGrpSpPr/>
          <p:nvPr/>
        </p:nvGrpSpPr>
        <p:grpSpPr>
          <a:xfrm>
            <a:off x="372687" y="1039906"/>
            <a:ext cx="3073246" cy="1815342"/>
            <a:chOff x="372687" y="1039906"/>
            <a:chExt cx="3073246" cy="1815342"/>
          </a:xfrm>
        </p:grpSpPr>
        <p:grpSp>
          <p:nvGrpSpPr>
            <p:cNvPr id="15" name="그룹 14">
              <a:extLst>
                <a:ext uri="{FF2B5EF4-FFF2-40B4-BE49-F238E27FC236}">
                  <a16:creationId xmlns:a16="http://schemas.microsoft.com/office/drawing/2014/main" id="{8DA9BDEC-CE82-6042-9D8F-F2B4C4F194CC}"/>
                </a:ext>
              </a:extLst>
            </p:cNvPr>
            <p:cNvGrpSpPr/>
            <p:nvPr/>
          </p:nvGrpSpPr>
          <p:grpSpPr>
            <a:xfrm>
              <a:off x="559585" y="1039906"/>
              <a:ext cx="2315347" cy="1082500"/>
              <a:chOff x="559588" y="987846"/>
              <a:chExt cx="2315347" cy="1082500"/>
            </a:xfrm>
          </p:grpSpPr>
          <p:pic>
            <p:nvPicPr>
              <p:cNvPr id="17" name="그림 16">
                <a:extLst>
                  <a:ext uri="{FF2B5EF4-FFF2-40B4-BE49-F238E27FC236}">
                    <a16:creationId xmlns:a16="http://schemas.microsoft.com/office/drawing/2014/main" id="{F518CDF9-5E55-8F4D-9B30-53AC4100E24A}"/>
                  </a:ext>
                </a:extLst>
              </p:cNvPr>
              <p:cNvPicPr>
                <a:picLocks noChangeAspect="1"/>
              </p:cNvPicPr>
              <p:nvPr/>
            </p:nvPicPr>
            <p:blipFill>
              <a:blip r:embed="rId4"/>
              <a:stretch>
                <a:fillRect/>
              </a:stretch>
            </p:blipFill>
            <p:spPr>
              <a:xfrm>
                <a:off x="559588" y="987846"/>
                <a:ext cx="2315347" cy="1082500"/>
              </a:xfrm>
              <a:prstGeom prst="rect">
                <a:avLst/>
              </a:prstGeom>
            </p:spPr>
          </p:pic>
          <p:pic>
            <p:nvPicPr>
              <p:cNvPr id="18" name="그림 17">
                <a:extLst>
                  <a:ext uri="{FF2B5EF4-FFF2-40B4-BE49-F238E27FC236}">
                    <a16:creationId xmlns:a16="http://schemas.microsoft.com/office/drawing/2014/main" id="{31C81AFE-2F4D-5A47-8076-206B1E2A16C6}"/>
                  </a:ext>
                </a:extLst>
              </p:cNvPr>
              <p:cNvPicPr>
                <a:picLocks noChangeAspect="1"/>
              </p:cNvPicPr>
              <p:nvPr/>
            </p:nvPicPr>
            <p:blipFill>
              <a:blip r:embed="rId5"/>
              <a:stretch>
                <a:fillRect/>
              </a:stretch>
            </p:blipFill>
            <p:spPr>
              <a:xfrm>
                <a:off x="1336837" y="1051721"/>
                <a:ext cx="282736" cy="422344"/>
              </a:xfrm>
              <a:prstGeom prst="rect">
                <a:avLst/>
              </a:prstGeom>
            </p:spPr>
          </p:pic>
        </p:grpSp>
        <p:sp>
          <p:nvSpPr>
            <p:cNvPr id="16" name="직사각형 15">
              <a:extLst>
                <a:ext uri="{FF2B5EF4-FFF2-40B4-BE49-F238E27FC236}">
                  <a16:creationId xmlns:a16="http://schemas.microsoft.com/office/drawing/2014/main" id="{1E1F5B0F-4E72-734E-A082-74ACD1CF683F}"/>
                </a:ext>
              </a:extLst>
            </p:cNvPr>
            <p:cNvSpPr/>
            <p:nvPr/>
          </p:nvSpPr>
          <p:spPr>
            <a:xfrm>
              <a:off x="372687" y="2332028"/>
              <a:ext cx="3073246" cy="523220"/>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A spatial location can be represented </a:t>
              </a:r>
              <a:br>
                <a:rPr lang="en-US" altLang="ko-KR" sz="1400" dirty="0">
                  <a:solidFill>
                    <a:schemeClr val="tx1">
                      <a:lumMod val="65000"/>
                      <a:lumOff val="35000"/>
                    </a:schemeClr>
                  </a:solidFill>
                  <a:latin typeface="PT Sans Narrow" charset="-52"/>
                  <a:ea typeface="PT Sans Narrow" charset="-52"/>
                  <a:cs typeface="PT Sans Narrow" charset="-52"/>
                </a:rPr>
              </a:br>
              <a:r>
                <a:rPr lang="en-US" altLang="ko-KR" sz="1400" dirty="0">
                  <a:solidFill>
                    <a:schemeClr val="tx1">
                      <a:lumMod val="65000"/>
                      <a:lumOff val="35000"/>
                    </a:schemeClr>
                  </a:solidFill>
                  <a:latin typeface="PT Sans Narrow" charset="-52"/>
                  <a:ea typeface="PT Sans Narrow" charset="-52"/>
                  <a:cs typeface="PT Sans Narrow" charset="-52"/>
                </a:rPr>
                <a:t>in very different forms across different systems</a:t>
              </a:r>
            </a:p>
          </p:txBody>
        </p:sp>
      </p:grpSp>
      <p:grpSp>
        <p:nvGrpSpPr>
          <p:cNvPr id="19" name="그룹 18">
            <a:extLst>
              <a:ext uri="{FF2B5EF4-FFF2-40B4-BE49-F238E27FC236}">
                <a16:creationId xmlns:a16="http://schemas.microsoft.com/office/drawing/2014/main" id="{4AC6F883-8AAA-3D49-B8A3-BAD980814EBC}"/>
              </a:ext>
            </a:extLst>
          </p:cNvPr>
          <p:cNvGrpSpPr/>
          <p:nvPr/>
        </p:nvGrpSpPr>
        <p:grpSpPr>
          <a:xfrm>
            <a:off x="3377075" y="1008010"/>
            <a:ext cx="1828540" cy="808939"/>
            <a:chOff x="3377075" y="1008010"/>
            <a:chExt cx="1828540" cy="808939"/>
          </a:xfrm>
        </p:grpSpPr>
        <p:pic>
          <p:nvPicPr>
            <p:cNvPr id="20" name="그림 19">
              <a:extLst>
                <a:ext uri="{FF2B5EF4-FFF2-40B4-BE49-F238E27FC236}">
                  <a16:creationId xmlns:a16="http://schemas.microsoft.com/office/drawing/2014/main" id="{016DECD0-AAE9-8D43-A6B5-A9BF984883AF}"/>
                </a:ext>
              </a:extLst>
            </p:cNvPr>
            <p:cNvPicPr>
              <a:picLocks noChangeAspect="1"/>
            </p:cNvPicPr>
            <p:nvPr/>
          </p:nvPicPr>
          <p:blipFill>
            <a:blip r:embed="rId6"/>
            <a:stretch>
              <a:fillRect/>
            </a:stretch>
          </p:blipFill>
          <p:spPr>
            <a:xfrm>
              <a:off x="3556106" y="1008010"/>
              <a:ext cx="1309427" cy="753210"/>
            </a:xfrm>
            <a:prstGeom prst="rect">
              <a:avLst/>
            </a:prstGeom>
          </p:spPr>
        </p:pic>
        <p:sp>
          <p:nvSpPr>
            <p:cNvPr id="21" name="직사각형 20">
              <a:extLst>
                <a:ext uri="{FF2B5EF4-FFF2-40B4-BE49-F238E27FC236}">
                  <a16:creationId xmlns:a16="http://schemas.microsoft.com/office/drawing/2014/main" id="{17ADD657-0CB0-7C48-A649-6DAE486AE019}"/>
                </a:ext>
              </a:extLst>
            </p:cNvPr>
            <p:cNvSpPr/>
            <p:nvPr/>
          </p:nvSpPr>
          <p:spPr>
            <a:xfrm>
              <a:off x="3377075" y="1509172"/>
              <a:ext cx="1828540" cy="307777"/>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Mouse entorhinal cortex</a:t>
              </a:r>
            </a:p>
          </p:txBody>
        </p:sp>
      </p:grpSp>
      <p:grpSp>
        <p:nvGrpSpPr>
          <p:cNvPr id="28" name="그룹 27">
            <a:extLst>
              <a:ext uri="{FF2B5EF4-FFF2-40B4-BE49-F238E27FC236}">
                <a16:creationId xmlns:a16="http://schemas.microsoft.com/office/drawing/2014/main" id="{09BCF11D-2FB3-E845-BAEB-AAEE39AA1620}"/>
              </a:ext>
            </a:extLst>
          </p:cNvPr>
          <p:cNvGrpSpPr/>
          <p:nvPr/>
        </p:nvGrpSpPr>
        <p:grpSpPr>
          <a:xfrm>
            <a:off x="5075568" y="795454"/>
            <a:ext cx="3204869" cy="1280172"/>
            <a:chOff x="5075568" y="795454"/>
            <a:chExt cx="3204869" cy="1280172"/>
          </a:xfrm>
        </p:grpSpPr>
        <p:grpSp>
          <p:nvGrpSpPr>
            <p:cNvPr id="29" name="그룹 28">
              <a:extLst>
                <a:ext uri="{FF2B5EF4-FFF2-40B4-BE49-F238E27FC236}">
                  <a16:creationId xmlns:a16="http://schemas.microsoft.com/office/drawing/2014/main" id="{6A89C0FE-60B6-E340-9B51-6CA7ED8B6D38}"/>
                </a:ext>
              </a:extLst>
            </p:cNvPr>
            <p:cNvGrpSpPr/>
            <p:nvPr/>
          </p:nvGrpSpPr>
          <p:grpSpPr>
            <a:xfrm>
              <a:off x="5416660" y="795454"/>
              <a:ext cx="2863777" cy="1280172"/>
              <a:chOff x="5416660" y="933602"/>
              <a:chExt cx="2863777" cy="1280172"/>
            </a:xfrm>
          </p:grpSpPr>
          <p:pic>
            <p:nvPicPr>
              <p:cNvPr id="31" name="그림 30">
                <a:extLst>
                  <a:ext uri="{FF2B5EF4-FFF2-40B4-BE49-F238E27FC236}">
                    <a16:creationId xmlns:a16="http://schemas.microsoft.com/office/drawing/2014/main" id="{359AFB02-C21C-A146-B08B-CA7443EDAD7C}"/>
                  </a:ext>
                </a:extLst>
              </p:cNvPr>
              <p:cNvPicPr>
                <a:picLocks noChangeAspect="1"/>
              </p:cNvPicPr>
              <p:nvPr/>
            </p:nvPicPr>
            <p:blipFill>
              <a:blip r:embed="rId7"/>
              <a:stretch>
                <a:fillRect/>
              </a:stretch>
            </p:blipFill>
            <p:spPr>
              <a:xfrm>
                <a:off x="5546707" y="987846"/>
                <a:ext cx="2733730" cy="1225928"/>
              </a:xfrm>
              <a:prstGeom prst="rect">
                <a:avLst/>
              </a:prstGeom>
            </p:spPr>
          </p:pic>
          <p:sp>
            <p:nvSpPr>
              <p:cNvPr id="35" name="직사각형 34">
                <a:extLst>
                  <a:ext uri="{FF2B5EF4-FFF2-40B4-BE49-F238E27FC236}">
                    <a16:creationId xmlns:a16="http://schemas.microsoft.com/office/drawing/2014/main" id="{9706BB0A-3309-3F4A-A709-FFD4FC9CA41D}"/>
                  </a:ext>
                </a:extLst>
              </p:cNvPr>
              <p:cNvSpPr/>
              <p:nvPr/>
            </p:nvSpPr>
            <p:spPr>
              <a:xfrm>
                <a:off x="5416660" y="933602"/>
                <a:ext cx="852407" cy="168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30" name="오른쪽 화살표[R] 29">
              <a:extLst>
                <a:ext uri="{FF2B5EF4-FFF2-40B4-BE49-F238E27FC236}">
                  <a16:creationId xmlns:a16="http://schemas.microsoft.com/office/drawing/2014/main" id="{21A3CF59-86DB-294B-93E1-5C7804979209}"/>
                </a:ext>
              </a:extLst>
            </p:cNvPr>
            <p:cNvSpPr/>
            <p:nvPr/>
          </p:nvSpPr>
          <p:spPr>
            <a:xfrm>
              <a:off x="5075568" y="1266091"/>
              <a:ext cx="341092" cy="237047"/>
            </a:xfrm>
            <a:prstGeom prst="rightArrow">
              <a:avLst>
                <a:gd name="adj1" fmla="val 50000"/>
                <a:gd name="adj2" fmla="val 7143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6" name="그룹 5">
            <a:extLst>
              <a:ext uri="{FF2B5EF4-FFF2-40B4-BE49-F238E27FC236}">
                <a16:creationId xmlns:a16="http://schemas.microsoft.com/office/drawing/2014/main" id="{A3969228-9F30-DB4E-96BD-F04D2171453A}"/>
              </a:ext>
            </a:extLst>
          </p:cNvPr>
          <p:cNvGrpSpPr>
            <a:grpSpLocks noChangeAspect="1"/>
          </p:cNvGrpSpPr>
          <p:nvPr/>
        </p:nvGrpSpPr>
        <p:grpSpPr>
          <a:xfrm>
            <a:off x="3740082" y="2191862"/>
            <a:ext cx="4488232" cy="2484000"/>
            <a:chOff x="3556106" y="2318111"/>
            <a:chExt cx="4180114" cy="2313473"/>
          </a:xfrm>
        </p:grpSpPr>
        <p:pic>
          <p:nvPicPr>
            <p:cNvPr id="4" name="그림 3">
              <a:extLst>
                <a:ext uri="{FF2B5EF4-FFF2-40B4-BE49-F238E27FC236}">
                  <a16:creationId xmlns:a16="http://schemas.microsoft.com/office/drawing/2014/main" id="{99B737FA-CCB1-654E-99F7-A221F788687D}"/>
                </a:ext>
              </a:extLst>
            </p:cNvPr>
            <p:cNvPicPr>
              <a:picLocks noChangeAspect="1"/>
            </p:cNvPicPr>
            <p:nvPr/>
          </p:nvPicPr>
          <p:blipFill rotWithShape="1">
            <a:blip r:embed="rId8"/>
            <a:srcRect t="43626"/>
            <a:stretch/>
          </p:blipFill>
          <p:spPr>
            <a:xfrm>
              <a:off x="3556106" y="2318111"/>
              <a:ext cx="4180114" cy="781996"/>
            </a:xfrm>
            <a:prstGeom prst="rect">
              <a:avLst/>
            </a:prstGeom>
          </p:spPr>
        </p:pic>
        <p:pic>
          <p:nvPicPr>
            <p:cNvPr id="5" name="그림 4">
              <a:extLst>
                <a:ext uri="{FF2B5EF4-FFF2-40B4-BE49-F238E27FC236}">
                  <a16:creationId xmlns:a16="http://schemas.microsoft.com/office/drawing/2014/main" id="{121C2125-03BF-0F4A-83E2-F2C6CBAF0612}"/>
                </a:ext>
              </a:extLst>
            </p:cNvPr>
            <p:cNvPicPr>
              <a:picLocks noChangeAspect="1"/>
            </p:cNvPicPr>
            <p:nvPr/>
          </p:nvPicPr>
          <p:blipFill>
            <a:blip r:embed="rId9"/>
            <a:stretch>
              <a:fillRect/>
            </a:stretch>
          </p:blipFill>
          <p:spPr>
            <a:xfrm>
              <a:off x="3556106" y="3142118"/>
              <a:ext cx="4180114" cy="1489466"/>
            </a:xfrm>
            <a:prstGeom prst="rect">
              <a:avLst/>
            </a:prstGeom>
          </p:spPr>
        </p:pic>
      </p:grpSp>
      <p:sp>
        <p:nvSpPr>
          <p:cNvPr id="7" name="TextBox 6">
            <a:extLst>
              <a:ext uri="{FF2B5EF4-FFF2-40B4-BE49-F238E27FC236}">
                <a16:creationId xmlns:a16="http://schemas.microsoft.com/office/drawing/2014/main" id="{6CABA18F-22C6-2944-8182-DEC87CEAFF1F}"/>
              </a:ext>
            </a:extLst>
          </p:cNvPr>
          <p:cNvSpPr txBox="1"/>
          <p:nvPr/>
        </p:nvSpPr>
        <p:spPr>
          <a:xfrm>
            <a:off x="7361731" y="4790488"/>
            <a:ext cx="1733167" cy="246221"/>
          </a:xfrm>
          <a:prstGeom prst="rect">
            <a:avLst/>
          </a:prstGeom>
          <a:noFill/>
        </p:spPr>
        <p:txBody>
          <a:bodyPr wrap="none" rtlCol="0">
            <a:spAutoFit/>
          </a:bodyPr>
          <a:lstStyle/>
          <a:p>
            <a:r>
              <a:rPr kumimoji="1" lang="en-US" altLang="ko-Kore-KR" sz="1000" dirty="0" err="1">
                <a:latin typeface="Helvetica" pitchFamily="2" charset="0"/>
              </a:rPr>
              <a:t>Banino</a:t>
            </a:r>
            <a:r>
              <a:rPr kumimoji="1" lang="en-US" altLang="ko-Kore-KR" sz="1000" dirty="0">
                <a:latin typeface="Helvetica" pitchFamily="2" charset="0"/>
              </a:rPr>
              <a:t> et al., 2018, </a:t>
            </a:r>
            <a:r>
              <a:rPr kumimoji="1" lang="en-US" altLang="ko-Kore-KR" sz="1000" i="1" dirty="0">
                <a:latin typeface="Helvetica" pitchFamily="2" charset="0"/>
              </a:rPr>
              <a:t>Nature </a:t>
            </a:r>
            <a:endParaRPr kumimoji="1" lang="ko-Kore-KR" altLang="en-US" sz="1000" i="1" dirty="0">
              <a:latin typeface="Helvetica" pitchFamily="2" charset="0"/>
            </a:endParaRPr>
          </a:p>
        </p:txBody>
      </p:sp>
    </p:spTree>
    <p:extLst>
      <p:ext uri="{BB962C8B-B14F-4D97-AF65-F5344CB8AC3E}">
        <p14:creationId xmlns:p14="http://schemas.microsoft.com/office/powerpoint/2010/main" val="2271282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1F8A523C-4CBD-064F-8207-86ADFE7C1021}"/>
              </a:ext>
            </a:extLst>
          </p:cNvPr>
          <p:cNvGrpSpPr/>
          <p:nvPr/>
        </p:nvGrpSpPr>
        <p:grpSpPr>
          <a:xfrm>
            <a:off x="1" y="-2"/>
            <a:ext cx="9144000" cy="5143502"/>
            <a:chOff x="0" y="-2"/>
            <a:chExt cx="12192001" cy="6864451"/>
          </a:xfrm>
        </p:grpSpPr>
        <p:pic>
          <p:nvPicPr>
            <p:cNvPr id="33" name="그림 32">
              <a:extLst>
                <a:ext uri="{FF2B5EF4-FFF2-40B4-BE49-F238E27FC236}">
                  <a16:creationId xmlns:a16="http://schemas.microsoft.com/office/drawing/2014/main" id="{0A1914BB-BF8A-424C-95A0-ED838876E3D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34" name="직사각형 33">
              <a:extLst>
                <a:ext uri="{FF2B5EF4-FFF2-40B4-BE49-F238E27FC236}">
                  <a16:creationId xmlns:a16="http://schemas.microsoft.com/office/drawing/2014/main" id="{5011B89C-3743-9F45-85C0-50F2C16EBB6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3768980"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Criteria for brain representations?</a:t>
            </a:r>
          </a:p>
        </p:txBody>
      </p:sp>
      <p:cxnSp>
        <p:nvCxnSpPr>
          <p:cNvPr id="3" name="직선 연결선[R] 2">
            <a:extLst>
              <a:ext uri="{FF2B5EF4-FFF2-40B4-BE49-F238E27FC236}">
                <a16:creationId xmlns:a16="http://schemas.microsoft.com/office/drawing/2014/main" id="{0E38D484-0F30-FF4C-96A3-51449DE0BF02}"/>
              </a:ext>
            </a:extLst>
          </p:cNvPr>
          <p:cNvCxnSpPr>
            <a:cxnSpLocks/>
          </p:cNvCxnSpPr>
          <p:nvPr/>
        </p:nvCxnSpPr>
        <p:spPr>
          <a:xfrm>
            <a:off x="134035" y="134945"/>
            <a:ext cx="4754831"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65BBC8-8FAF-FC45-B408-52AF2119BF56}"/>
              </a:ext>
            </a:extLst>
          </p:cNvPr>
          <p:cNvSpPr txBox="1"/>
          <p:nvPr/>
        </p:nvSpPr>
        <p:spPr>
          <a:xfrm>
            <a:off x="1351004" y="1443381"/>
            <a:ext cx="5727890" cy="3178691"/>
          </a:xfrm>
          <a:prstGeom prst="rect">
            <a:avLst/>
          </a:prstGeom>
          <a:noFill/>
        </p:spPr>
        <p:txBody>
          <a:bodyPr wrap="square" rtlCol="0">
            <a:spAutoFit/>
          </a:bodyPr>
          <a:lstStyle/>
          <a:p>
            <a:pPr>
              <a:lnSpc>
                <a:spcPct val="120000"/>
              </a:lnSpc>
            </a:pPr>
            <a:r>
              <a:rPr lang="en-US" sz="1600" b="1" dirty="0">
                <a:latin typeface="Optima" charset="0"/>
                <a:ea typeface="Optima" charset="0"/>
                <a:cs typeface="Optima" charset="0"/>
              </a:rPr>
              <a:t>a.  </a:t>
            </a:r>
            <a:r>
              <a:rPr lang="en-US" sz="1600" dirty="0">
                <a:latin typeface="Optima" charset="0"/>
                <a:ea typeface="Optima" charset="0"/>
                <a:cs typeface="Optima" charset="0"/>
              </a:rPr>
              <a:t>Pain </a:t>
            </a:r>
            <a:r>
              <a:rPr lang="en-US" sz="1600" dirty="0">
                <a:latin typeface="Wingdings 3" charset="2"/>
                <a:ea typeface="Wingdings 3" charset="2"/>
                <a:cs typeface="Wingdings 3" charset="2"/>
              </a:rPr>
              <a:t>a</a:t>
            </a:r>
            <a:r>
              <a:rPr lang="en-US" sz="1600" dirty="0">
                <a:latin typeface="Optima" charset="0"/>
                <a:ea typeface="Optima" charset="0"/>
                <a:cs typeface="Optima" charset="0"/>
              </a:rPr>
              <a:t> Brain activation (e.g., regions, or patterns)</a:t>
            </a:r>
          </a:p>
          <a:p>
            <a:pPr>
              <a:lnSpc>
                <a:spcPct val="120000"/>
              </a:lnSpc>
            </a:pPr>
            <a:r>
              <a:rPr lang="en-US" sz="1200" dirty="0">
                <a:latin typeface="Optima" charset="0"/>
                <a:ea typeface="Optima" charset="0"/>
                <a:cs typeface="Optima" charset="0"/>
              </a:rPr>
              <a:t>       e.g., P(Brain</a:t>
            </a:r>
            <a:r>
              <a:rPr lang="en-US" sz="500" dirty="0">
                <a:latin typeface="Optima" charset="0"/>
                <a:ea typeface="Optima" charset="0"/>
                <a:cs typeface="Optima" charset="0"/>
              </a:rPr>
              <a:t> </a:t>
            </a:r>
            <a:r>
              <a:rPr lang="en-US" sz="1200" dirty="0">
                <a:latin typeface="Optima" charset="0"/>
                <a:ea typeface="Optima" charset="0"/>
                <a:cs typeface="Optima" charset="0"/>
              </a:rPr>
              <a:t>|</a:t>
            </a:r>
            <a:r>
              <a:rPr lang="en-US" sz="500" dirty="0">
                <a:latin typeface="Optima" charset="0"/>
                <a:ea typeface="Optima" charset="0"/>
                <a:cs typeface="Optima" charset="0"/>
              </a:rPr>
              <a:t> </a:t>
            </a:r>
            <a:r>
              <a:rPr lang="en-US" sz="1200" dirty="0">
                <a:latin typeface="Optima" charset="0"/>
                <a:ea typeface="Optima" charset="0"/>
                <a:cs typeface="Optima" charset="0"/>
              </a:rPr>
              <a:t>Pain), sensitivity, forward inference</a:t>
            </a:r>
            <a:endParaRPr lang="en-US" sz="1600" dirty="0">
              <a:latin typeface="Optima" charset="0"/>
              <a:ea typeface="Optima" charset="0"/>
              <a:cs typeface="Optima" charset="0"/>
            </a:endParaRPr>
          </a:p>
          <a:p>
            <a:pPr marL="320675" indent="-320675">
              <a:lnSpc>
                <a:spcPct val="120000"/>
              </a:lnSpc>
              <a:buAutoNum type="arabicParenR"/>
            </a:pPr>
            <a:endParaRPr lang="en-US" sz="1600" dirty="0">
              <a:latin typeface="Optima" charset="0"/>
              <a:ea typeface="Optima" charset="0"/>
              <a:cs typeface="Optima" charset="0"/>
            </a:endParaRPr>
          </a:p>
          <a:p>
            <a:pPr>
              <a:lnSpc>
                <a:spcPct val="120000"/>
              </a:lnSpc>
            </a:pPr>
            <a:r>
              <a:rPr lang="en-US" sz="1600" b="1" dirty="0">
                <a:latin typeface="Optima" charset="0"/>
                <a:ea typeface="Optima" charset="0"/>
                <a:cs typeface="Optima" charset="0"/>
              </a:rPr>
              <a:t>b.  </a:t>
            </a:r>
            <a:r>
              <a:rPr lang="en-US" sz="1600" dirty="0">
                <a:latin typeface="Optima" charset="0"/>
                <a:ea typeface="Optima" charset="0"/>
                <a:cs typeface="Optima" charset="0"/>
              </a:rPr>
              <a:t>Large effect size between pain and the brain measure</a:t>
            </a:r>
          </a:p>
          <a:p>
            <a:pPr>
              <a:lnSpc>
                <a:spcPct val="120000"/>
              </a:lnSpc>
            </a:pPr>
            <a:r>
              <a:rPr lang="en-US" sz="1200" dirty="0">
                <a:latin typeface="Optima" charset="0"/>
                <a:ea typeface="Optima" charset="0"/>
                <a:cs typeface="Optima" charset="0"/>
              </a:rPr>
              <a:t>       e.g., Cohen’s </a:t>
            </a:r>
            <a:r>
              <a:rPr lang="en-US" sz="1200" i="1" dirty="0">
                <a:latin typeface="Optima" charset="0"/>
                <a:ea typeface="Optima" charset="0"/>
                <a:cs typeface="Optima" charset="0"/>
              </a:rPr>
              <a:t>d</a:t>
            </a:r>
            <a:r>
              <a:rPr lang="en-US" sz="1200" dirty="0">
                <a:latin typeface="Optima" charset="0"/>
                <a:ea typeface="Optima" charset="0"/>
                <a:cs typeface="Optima" charset="0"/>
              </a:rPr>
              <a:t>, explained variance (</a:t>
            </a:r>
            <a:r>
              <a:rPr lang="en-US" sz="1200" i="1" dirty="0">
                <a:latin typeface="Optima" charset="0"/>
                <a:ea typeface="Optima" charset="0"/>
                <a:cs typeface="Optima" charset="0"/>
              </a:rPr>
              <a:t>R</a:t>
            </a:r>
            <a:r>
              <a:rPr lang="en-US" sz="1200" baseline="30000" dirty="0">
                <a:latin typeface="Optima" charset="0"/>
                <a:ea typeface="Optima" charset="0"/>
                <a:cs typeface="Optima" charset="0"/>
              </a:rPr>
              <a:t>2</a:t>
            </a:r>
            <a:r>
              <a:rPr lang="en-US" sz="1200" dirty="0">
                <a:latin typeface="Optima" charset="0"/>
                <a:ea typeface="Optima" charset="0"/>
                <a:cs typeface="Optima" charset="0"/>
              </a:rPr>
              <a:t>), etc.</a:t>
            </a:r>
          </a:p>
          <a:p>
            <a:pPr>
              <a:lnSpc>
                <a:spcPct val="120000"/>
              </a:lnSpc>
            </a:pPr>
            <a:endParaRPr lang="en-US" sz="1200" dirty="0">
              <a:latin typeface="Optima" charset="0"/>
              <a:ea typeface="Optima" charset="0"/>
              <a:cs typeface="Optima" charset="0"/>
            </a:endParaRPr>
          </a:p>
          <a:p>
            <a:pPr>
              <a:lnSpc>
                <a:spcPct val="120000"/>
              </a:lnSpc>
            </a:pPr>
            <a:r>
              <a:rPr lang="en-US" sz="1600" b="1" dirty="0">
                <a:latin typeface="Optima" charset="0"/>
                <a:ea typeface="Optima" charset="0"/>
                <a:cs typeface="Optima" charset="0"/>
              </a:rPr>
              <a:t>c.  </a:t>
            </a:r>
            <a:r>
              <a:rPr lang="en-US" sz="1600" dirty="0">
                <a:latin typeface="Optima" charset="0"/>
                <a:ea typeface="Optima" charset="0"/>
                <a:cs typeface="Optima" charset="0"/>
              </a:rPr>
              <a:t>Not pain </a:t>
            </a:r>
            <a:r>
              <a:rPr lang="en-US" sz="1600" dirty="0">
                <a:latin typeface="Wingdings 3" charset="2"/>
                <a:ea typeface="Wingdings 3" charset="2"/>
                <a:cs typeface="Wingdings 3" charset="2"/>
              </a:rPr>
              <a:t>a</a:t>
            </a:r>
            <a:r>
              <a:rPr lang="en-US" sz="1600" dirty="0">
                <a:latin typeface="Optima" charset="0"/>
                <a:ea typeface="Optima" charset="0"/>
                <a:cs typeface="Optima" charset="0"/>
              </a:rPr>
              <a:t> No brain activation</a:t>
            </a:r>
          </a:p>
          <a:p>
            <a:pPr>
              <a:lnSpc>
                <a:spcPct val="120000"/>
              </a:lnSpc>
            </a:pPr>
            <a:r>
              <a:rPr lang="en-US" sz="1200" dirty="0">
                <a:latin typeface="Optima" charset="0"/>
                <a:ea typeface="Optima" charset="0"/>
                <a:cs typeface="Optima" charset="0"/>
              </a:rPr>
              <a:t>       e.g., P(~Brain</a:t>
            </a:r>
            <a:r>
              <a:rPr lang="en-US" sz="400" dirty="0">
                <a:latin typeface="Optima" charset="0"/>
                <a:ea typeface="Optima" charset="0"/>
                <a:cs typeface="Optima" charset="0"/>
              </a:rPr>
              <a:t> </a:t>
            </a:r>
            <a:r>
              <a:rPr lang="en-US" sz="1200" dirty="0">
                <a:latin typeface="Optima" charset="0"/>
                <a:ea typeface="Optima" charset="0"/>
                <a:cs typeface="Optima" charset="0"/>
              </a:rPr>
              <a:t>|</a:t>
            </a:r>
            <a:r>
              <a:rPr lang="en-US" sz="400" dirty="0">
                <a:latin typeface="Optima" charset="0"/>
                <a:ea typeface="Optima" charset="0"/>
                <a:cs typeface="Optima" charset="0"/>
              </a:rPr>
              <a:t> </a:t>
            </a:r>
            <a:r>
              <a:rPr lang="en-US" sz="1200" dirty="0">
                <a:latin typeface="Optima" charset="0"/>
                <a:ea typeface="Optima" charset="0"/>
                <a:cs typeface="Optima" charset="0"/>
              </a:rPr>
              <a:t>~Pain), specificity</a:t>
            </a:r>
          </a:p>
          <a:p>
            <a:pPr>
              <a:lnSpc>
                <a:spcPct val="120000"/>
              </a:lnSpc>
            </a:pPr>
            <a:endParaRPr lang="en-US" sz="1200" dirty="0">
              <a:latin typeface="Optima" charset="0"/>
              <a:ea typeface="Optima" charset="0"/>
              <a:cs typeface="Optima" charset="0"/>
            </a:endParaRPr>
          </a:p>
          <a:p>
            <a:pPr>
              <a:lnSpc>
                <a:spcPct val="120000"/>
              </a:lnSpc>
            </a:pPr>
            <a:r>
              <a:rPr lang="en-US" sz="1600" b="1" dirty="0">
                <a:latin typeface="Optima" charset="0"/>
                <a:ea typeface="Optima" charset="0"/>
                <a:cs typeface="Optima" charset="0"/>
              </a:rPr>
              <a:t>d.  </a:t>
            </a:r>
            <a:r>
              <a:rPr lang="en-US" sz="1600" dirty="0">
                <a:latin typeface="Optima" charset="0"/>
                <a:ea typeface="Optima" charset="0"/>
                <a:cs typeface="Optima" charset="0"/>
              </a:rPr>
              <a:t>Brain activation </a:t>
            </a:r>
            <a:r>
              <a:rPr lang="en-US" sz="1600" dirty="0">
                <a:latin typeface="Wingdings 3" charset="2"/>
                <a:ea typeface="Wingdings 3" charset="2"/>
                <a:cs typeface="Wingdings 3" charset="2"/>
              </a:rPr>
              <a:t>a</a:t>
            </a:r>
            <a:r>
              <a:rPr lang="en-US" sz="1600" dirty="0">
                <a:latin typeface="Optima" charset="0"/>
                <a:ea typeface="Optima" charset="0"/>
                <a:cs typeface="Optima" charset="0"/>
              </a:rPr>
              <a:t> Pain</a:t>
            </a:r>
          </a:p>
          <a:p>
            <a:pPr>
              <a:lnSpc>
                <a:spcPct val="120000"/>
              </a:lnSpc>
            </a:pPr>
            <a:r>
              <a:rPr lang="en-US" sz="1200" dirty="0">
                <a:latin typeface="Optima" charset="0"/>
                <a:ea typeface="Optima" charset="0"/>
                <a:cs typeface="Optima" charset="0"/>
              </a:rPr>
              <a:t>       e.g., P(Pain | Brain), positive predictive value, brain decoding, reverse inference</a:t>
            </a:r>
          </a:p>
          <a:p>
            <a:pPr>
              <a:lnSpc>
                <a:spcPct val="120000"/>
              </a:lnSpc>
            </a:pPr>
            <a:endParaRPr lang="en-US" sz="1200" dirty="0">
              <a:latin typeface="Optima" charset="0"/>
              <a:ea typeface="Optima" charset="0"/>
              <a:cs typeface="Optima" charset="0"/>
            </a:endParaRPr>
          </a:p>
        </p:txBody>
      </p:sp>
      <p:sp>
        <p:nvSpPr>
          <p:cNvPr id="27" name="TextBox 26">
            <a:extLst>
              <a:ext uri="{FF2B5EF4-FFF2-40B4-BE49-F238E27FC236}">
                <a16:creationId xmlns:a16="http://schemas.microsoft.com/office/drawing/2014/main" id="{5E14E64E-A58A-2442-893D-B6F2D88637C1}"/>
              </a:ext>
            </a:extLst>
          </p:cNvPr>
          <p:cNvSpPr txBox="1"/>
          <p:nvPr/>
        </p:nvSpPr>
        <p:spPr>
          <a:xfrm>
            <a:off x="1324877" y="854028"/>
            <a:ext cx="7444998" cy="369525"/>
          </a:xfrm>
          <a:prstGeom prst="rect">
            <a:avLst/>
          </a:prstGeom>
          <a:noFill/>
        </p:spPr>
        <p:txBody>
          <a:bodyPr wrap="square" rtlCol="0">
            <a:spAutoFit/>
          </a:bodyPr>
          <a:lstStyle/>
          <a:p>
            <a:pPr>
              <a:lnSpc>
                <a:spcPct val="120000"/>
              </a:lnSpc>
            </a:pPr>
            <a:r>
              <a:rPr lang="en-US" sz="1600" dirty="0">
                <a:latin typeface="Optima" charset="0"/>
                <a:ea typeface="Optima" charset="0"/>
                <a:cs typeface="Optima" charset="0"/>
              </a:rPr>
              <a:t>Establishing </a:t>
            </a:r>
            <a:r>
              <a:rPr lang="en-US" sz="1600" dirty="0">
                <a:solidFill>
                  <a:srgbClr val="C00000"/>
                </a:solidFill>
                <a:latin typeface="Optima" charset="0"/>
                <a:ea typeface="Optima" charset="0"/>
                <a:cs typeface="Optima" charset="0"/>
              </a:rPr>
              <a:t>tighter</a:t>
            </a:r>
            <a:r>
              <a:rPr lang="en-US" sz="1600" dirty="0">
                <a:latin typeface="Optima" charset="0"/>
                <a:ea typeface="Optima" charset="0"/>
                <a:cs typeface="Optima" charset="0"/>
              </a:rPr>
              <a:t> associations between the </a:t>
            </a:r>
            <a:r>
              <a:rPr lang="en-US" sz="1600" dirty="0">
                <a:latin typeface="Optima" charset="0"/>
                <a:ea typeface="Optima" charset="0"/>
                <a:cs typeface="Optima" charset="0"/>
                <a:sym typeface="Wingdings"/>
              </a:rPr>
              <a:t>mind and the brain:</a:t>
            </a:r>
            <a:endParaRPr lang="en-US" sz="1600" dirty="0">
              <a:latin typeface="Optima" charset="0"/>
              <a:ea typeface="Optima" charset="0"/>
              <a:cs typeface="Optima" charset="0"/>
            </a:endParaRPr>
          </a:p>
        </p:txBody>
      </p:sp>
      <p:sp>
        <p:nvSpPr>
          <p:cNvPr id="36" name="TextBox 35">
            <a:extLst>
              <a:ext uri="{FF2B5EF4-FFF2-40B4-BE49-F238E27FC236}">
                <a16:creationId xmlns:a16="http://schemas.microsoft.com/office/drawing/2014/main" id="{24F47388-8D6E-0646-9A3B-013A484BBC4F}"/>
              </a:ext>
            </a:extLst>
          </p:cNvPr>
          <p:cNvSpPr txBox="1"/>
          <p:nvPr/>
        </p:nvSpPr>
        <p:spPr>
          <a:xfrm>
            <a:off x="5532017" y="4801722"/>
            <a:ext cx="3523722" cy="261610"/>
          </a:xfrm>
          <a:prstGeom prst="rect">
            <a:avLst/>
          </a:prstGeom>
          <a:noFill/>
        </p:spPr>
        <p:txBody>
          <a:bodyPr wrap="none" rtlCol="0">
            <a:spAutoFit/>
          </a:bodyPr>
          <a:lstStyle/>
          <a:p>
            <a:pPr algn="r"/>
            <a:r>
              <a:rPr lang="en-US" sz="1100" dirty="0">
                <a:latin typeface="Optima" charset="0"/>
                <a:ea typeface="Optima" charset="0"/>
                <a:cs typeface="Optima" charset="0"/>
              </a:rPr>
              <a:t>Woo et al., 2017, </a:t>
            </a:r>
            <a:r>
              <a:rPr lang="en-US" sz="1100" i="1" dirty="0">
                <a:latin typeface="Optima" charset="0"/>
                <a:ea typeface="Optima" charset="0"/>
                <a:cs typeface="Optima" charset="0"/>
              </a:rPr>
              <a:t>Nat </a:t>
            </a:r>
            <a:r>
              <a:rPr lang="en-US" sz="1100" i="1" dirty="0" err="1">
                <a:latin typeface="Optima" charset="0"/>
                <a:ea typeface="Optima" charset="0"/>
                <a:cs typeface="Optima" charset="0"/>
              </a:rPr>
              <a:t>Neurosci</a:t>
            </a:r>
            <a:r>
              <a:rPr lang="en-US" sz="1100" dirty="0">
                <a:latin typeface="Optima" charset="0"/>
                <a:ea typeface="Optima" charset="0"/>
                <a:cs typeface="Optima" charset="0"/>
              </a:rPr>
              <a:t>; Woo et al., 2015, </a:t>
            </a:r>
            <a:r>
              <a:rPr lang="en-US" sz="1100" i="1" dirty="0">
                <a:latin typeface="Optima" charset="0"/>
                <a:ea typeface="Optima" charset="0"/>
                <a:cs typeface="Optima" charset="0"/>
              </a:rPr>
              <a:t>Pain</a:t>
            </a:r>
            <a:endParaRPr lang="en-US" sz="1100" dirty="0">
              <a:latin typeface="Optima" charset="0"/>
              <a:ea typeface="Optima" charset="0"/>
              <a:cs typeface="Optima" charset="0"/>
            </a:endParaRPr>
          </a:p>
        </p:txBody>
      </p:sp>
    </p:spTree>
    <p:extLst>
      <p:ext uri="{BB962C8B-B14F-4D97-AF65-F5344CB8AC3E}">
        <p14:creationId xmlns:p14="http://schemas.microsoft.com/office/powerpoint/2010/main" val="2731311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EB40A19E-4B49-3B48-AD87-D5A53EF11D63}"/>
              </a:ext>
            </a:extLst>
          </p:cNvPr>
          <p:cNvGrpSpPr/>
          <p:nvPr/>
        </p:nvGrpSpPr>
        <p:grpSpPr>
          <a:xfrm>
            <a:off x="0" y="0"/>
            <a:ext cx="9144000" cy="5143502"/>
            <a:chOff x="0" y="-2"/>
            <a:chExt cx="12192001" cy="6864451"/>
          </a:xfrm>
        </p:grpSpPr>
        <p:pic>
          <p:nvPicPr>
            <p:cNvPr id="16" name="그림 15">
              <a:extLst>
                <a:ext uri="{FF2B5EF4-FFF2-40B4-BE49-F238E27FC236}">
                  <a16:creationId xmlns:a16="http://schemas.microsoft.com/office/drawing/2014/main" id="{936AD0BB-B3B6-084A-A735-87BE0567836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7" name="직사각형 16">
              <a:extLst>
                <a:ext uri="{FF2B5EF4-FFF2-40B4-BE49-F238E27FC236}">
                  <a16:creationId xmlns:a16="http://schemas.microsoft.com/office/drawing/2014/main" id="{57590EE9-59FE-4A4A-A4F4-05CF01C2EBD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EE3176F9-7AF2-A049-9BCC-DBE67812CAA4}"/>
              </a:ext>
            </a:extLst>
          </p:cNvPr>
          <p:cNvSpPr/>
          <p:nvPr/>
        </p:nvSpPr>
        <p:spPr>
          <a:xfrm>
            <a:off x="5596468" y="4819498"/>
            <a:ext cx="3429000" cy="230832"/>
          </a:xfrm>
          <a:prstGeom prst="rect">
            <a:avLst/>
          </a:prstGeom>
        </p:spPr>
        <p:txBody>
          <a:bodyPr wrap="square">
            <a:spAutoFit/>
          </a:bodyPr>
          <a:lstStyle/>
          <a:p>
            <a:pPr algn="r"/>
            <a:r>
              <a:rPr lang="en-US" altLang="ko-KR" sz="900" dirty="0">
                <a:latin typeface="Helvetica" pitchFamily="2" charset="0"/>
              </a:rPr>
              <a:t>Woo et al., 2017, </a:t>
            </a:r>
            <a:r>
              <a:rPr lang="en-US" altLang="ko-KR" sz="900" i="1" dirty="0">
                <a:latin typeface="Helvetica" pitchFamily="2" charset="0"/>
              </a:rPr>
              <a:t>Nat </a:t>
            </a:r>
            <a:r>
              <a:rPr lang="en-US" altLang="ko-KR" sz="900" i="1" dirty="0" err="1">
                <a:latin typeface="Helvetica" pitchFamily="2" charset="0"/>
              </a:rPr>
              <a:t>Neurosci</a:t>
            </a:r>
            <a:r>
              <a:rPr lang="en-US" altLang="ko-KR" sz="900" dirty="0">
                <a:latin typeface="Helvetica" pitchFamily="2" charset="0"/>
              </a:rPr>
              <a:t>; Wager et al., 2013, </a:t>
            </a:r>
            <a:r>
              <a:rPr lang="en-US" altLang="ko-KR" sz="900" i="1" dirty="0">
                <a:latin typeface="Helvetica" pitchFamily="2" charset="0"/>
              </a:rPr>
              <a:t>NEJM</a:t>
            </a:r>
          </a:p>
        </p:txBody>
      </p:sp>
      <p:grpSp>
        <p:nvGrpSpPr>
          <p:cNvPr id="9" name="그룹 8">
            <a:extLst>
              <a:ext uri="{FF2B5EF4-FFF2-40B4-BE49-F238E27FC236}">
                <a16:creationId xmlns:a16="http://schemas.microsoft.com/office/drawing/2014/main" id="{C2971FCD-4C81-6849-9DEF-309E8710B3FA}"/>
              </a:ext>
            </a:extLst>
          </p:cNvPr>
          <p:cNvGrpSpPr/>
          <p:nvPr/>
        </p:nvGrpSpPr>
        <p:grpSpPr>
          <a:xfrm>
            <a:off x="250584" y="1670054"/>
            <a:ext cx="2925234" cy="2175551"/>
            <a:chOff x="250584" y="1670054"/>
            <a:chExt cx="2925234" cy="2175551"/>
          </a:xfrm>
        </p:grpSpPr>
        <p:pic>
          <p:nvPicPr>
            <p:cNvPr id="2" name="그림 1">
              <a:extLst>
                <a:ext uri="{FF2B5EF4-FFF2-40B4-BE49-F238E27FC236}">
                  <a16:creationId xmlns:a16="http://schemas.microsoft.com/office/drawing/2014/main" id="{6CAA2599-A462-1147-94DE-C9D43DD8D780}"/>
                </a:ext>
              </a:extLst>
            </p:cNvPr>
            <p:cNvPicPr>
              <a:picLocks noChangeAspect="1"/>
            </p:cNvPicPr>
            <p:nvPr/>
          </p:nvPicPr>
          <p:blipFill>
            <a:blip r:embed="rId4"/>
            <a:stretch>
              <a:fillRect/>
            </a:stretch>
          </p:blipFill>
          <p:spPr>
            <a:xfrm>
              <a:off x="250584" y="1670054"/>
              <a:ext cx="2925234" cy="2175551"/>
            </a:xfrm>
            <a:prstGeom prst="rect">
              <a:avLst/>
            </a:prstGeom>
          </p:spPr>
        </p:pic>
        <p:sp>
          <p:nvSpPr>
            <p:cNvPr id="8" name="직사각형 7">
              <a:extLst>
                <a:ext uri="{FF2B5EF4-FFF2-40B4-BE49-F238E27FC236}">
                  <a16:creationId xmlns:a16="http://schemas.microsoft.com/office/drawing/2014/main" id="{B03FEA6F-585C-6E4E-BD82-095AA36931EF}"/>
                </a:ext>
              </a:extLst>
            </p:cNvPr>
            <p:cNvSpPr/>
            <p:nvPr/>
          </p:nvSpPr>
          <p:spPr>
            <a:xfrm>
              <a:off x="250584" y="1670054"/>
              <a:ext cx="274349" cy="285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10" name="그룹 9">
            <a:extLst>
              <a:ext uri="{FF2B5EF4-FFF2-40B4-BE49-F238E27FC236}">
                <a16:creationId xmlns:a16="http://schemas.microsoft.com/office/drawing/2014/main" id="{CC75C747-7FDB-A64D-B13F-798355229C31}"/>
              </a:ext>
            </a:extLst>
          </p:cNvPr>
          <p:cNvGrpSpPr/>
          <p:nvPr/>
        </p:nvGrpSpPr>
        <p:grpSpPr>
          <a:xfrm>
            <a:off x="3294329" y="906673"/>
            <a:ext cx="5514211" cy="3702311"/>
            <a:chOff x="3251996" y="1059075"/>
            <a:chExt cx="5514211" cy="3702311"/>
          </a:xfrm>
        </p:grpSpPr>
        <p:pic>
          <p:nvPicPr>
            <p:cNvPr id="7" name="그림 6">
              <a:extLst>
                <a:ext uri="{FF2B5EF4-FFF2-40B4-BE49-F238E27FC236}">
                  <a16:creationId xmlns:a16="http://schemas.microsoft.com/office/drawing/2014/main" id="{5FEEFA1D-403B-6F4F-AB44-D61FEBA32F68}"/>
                </a:ext>
              </a:extLst>
            </p:cNvPr>
            <p:cNvPicPr>
              <a:picLocks noChangeAspect="1"/>
            </p:cNvPicPr>
            <p:nvPr/>
          </p:nvPicPr>
          <p:blipFill>
            <a:blip r:embed="rId5"/>
            <a:stretch>
              <a:fillRect/>
            </a:stretch>
          </p:blipFill>
          <p:spPr>
            <a:xfrm>
              <a:off x="3302798" y="1059075"/>
              <a:ext cx="5463409" cy="3702311"/>
            </a:xfrm>
            <a:prstGeom prst="rect">
              <a:avLst/>
            </a:prstGeom>
          </p:spPr>
        </p:pic>
        <p:sp>
          <p:nvSpPr>
            <p:cNvPr id="13" name="직사각형 12">
              <a:extLst>
                <a:ext uri="{FF2B5EF4-FFF2-40B4-BE49-F238E27FC236}">
                  <a16:creationId xmlns:a16="http://schemas.microsoft.com/office/drawing/2014/main" id="{FCC04C96-1037-F742-A74C-16E25E227FE3}"/>
                </a:ext>
              </a:extLst>
            </p:cNvPr>
            <p:cNvSpPr/>
            <p:nvPr/>
          </p:nvSpPr>
          <p:spPr>
            <a:xfrm>
              <a:off x="3251996" y="1072181"/>
              <a:ext cx="274349" cy="285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65D6003F-7B2B-8D4B-923E-BB9CDCA39786}"/>
                </a:ext>
              </a:extLst>
            </p:cNvPr>
            <p:cNvSpPr/>
            <p:nvPr/>
          </p:nvSpPr>
          <p:spPr>
            <a:xfrm>
              <a:off x="5429680" y="1109308"/>
              <a:ext cx="274349" cy="285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11" name="직사각형 10">
            <a:extLst>
              <a:ext uri="{FF2B5EF4-FFF2-40B4-BE49-F238E27FC236}">
                <a16:creationId xmlns:a16="http://schemas.microsoft.com/office/drawing/2014/main" id="{A1390ABA-D7F6-F947-A4E5-FCDEB36C325D}"/>
              </a:ext>
            </a:extLst>
          </p:cNvPr>
          <p:cNvSpPr/>
          <p:nvPr/>
        </p:nvSpPr>
        <p:spPr>
          <a:xfrm>
            <a:off x="60883" y="119270"/>
            <a:ext cx="4450257" cy="892552"/>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Building brain biomarkers </a:t>
            </a:r>
            <a:br>
              <a:rPr lang="en-US" altLang="ko-KR" sz="2400" dirty="0">
                <a:solidFill>
                  <a:schemeClr val="tx1">
                    <a:lumMod val="65000"/>
                    <a:lumOff val="35000"/>
                  </a:schemeClr>
                </a:solidFill>
                <a:latin typeface="PT Sans Narrow" charset="-52"/>
                <a:ea typeface="PT Sans Narrow" charset="-52"/>
                <a:cs typeface="PT Sans Narrow" charset="-52"/>
              </a:rPr>
            </a:br>
            <a:endParaRPr lang="en-US" altLang="ko-KR" sz="400" dirty="0">
              <a:solidFill>
                <a:schemeClr val="tx1">
                  <a:lumMod val="65000"/>
                  <a:lumOff val="35000"/>
                </a:schemeClr>
              </a:solidFill>
              <a:latin typeface="PT Sans Narrow" charset="-52"/>
              <a:ea typeface="PT Sans Narrow" charset="-52"/>
              <a:cs typeface="PT Sans Narrow" charset="-52"/>
            </a:endParaRPr>
          </a:p>
          <a:p>
            <a:r>
              <a:rPr lang="en-US" altLang="ko-KR" sz="2400" dirty="0">
                <a:solidFill>
                  <a:schemeClr val="tx1">
                    <a:lumMod val="65000"/>
                    <a:lumOff val="35000"/>
                  </a:schemeClr>
                </a:solidFill>
                <a:latin typeface="PT Sans Narrow" charset="-52"/>
                <a:ea typeface="PT Sans Narrow" charset="-52"/>
                <a:cs typeface="PT Sans Narrow" charset="-52"/>
              </a:rPr>
              <a:t>= identifying good brain representations</a:t>
            </a:r>
          </a:p>
        </p:txBody>
      </p:sp>
    </p:spTree>
    <p:extLst>
      <p:ext uri="{BB962C8B-B14F-4D97-AF65-F5344CB8AC3E}">
        <p14:creationId xmlns:p14="http://schemas.microsoft.com/office/powerpoint/2010/main" val="325637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A70726C6-4658-C94E-B1C4-2031749C4C83}"/>
              </a:ext>
            </a:extLst>
          </p:cNvPr>
          <p:cNvGrpSpPr/>
          <p:nvPr/>
        </p:nvGrpSpPr>
        <p:grpSpPr>
          <a:xfrm>
            <a:off x="1" y="-2"/>
            <a:ext cx="9144000" cy="5143502"/>
            <a:chOff x="0" y="-2"/>
            <a:chExt cx="12192001" cy="6864451"/>
          </a:xfrm>
        </p:grpSpPr>
        <p:pic>
          <p:nvPicPr>
            <p:cNvPr id="7" name="그림 6">
              <a:extLst>
                <a:ext uri="{FF2B5EF4-FFF2-40B4-BE49-F238E27FC236}">
                  <a16:creationId xmlns:a16="http://schemas.microsoft.com/office/drawing/2014/main" id="{BD7E06B4-C42B-B740-B285-7FFE4BBEF66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8" name="직사각형 7">
              <a:extLst>
                <a:ext uri="{FF2B5EF4-FFF2-40B4-BE49-F238E27FC236}">
                  <a16:creationId xmlns:a16="http://schemas.microsoft.com/office/drawing/2014/main" id="{0AC86FE6-8946-CB49-AAB3-669AC43D55CE}"/>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93917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Some challenges in studying representations</a:t>
            </a:r>
          </a:p>
        </p:txBody>
      </p:sp>
      <p:sp>
        <p:nvSpPr>
          <p:cNvPr id="5" name="TextBox 4">
            <a:extLst>
              <a:ext uri="{FF2B5EF4-FFF2-40B4-BE49-F238E27FC236}">
                <a16:creationId xmlns:a16="http://schemas.microsoft.com/office/drawing/2014/main" id="{9A61989C-7340-7340-A6E8-4F2BDFF28ECE}"/>
              </a:ext>
            </a:extLst>
          </p:cNvPr>
          <p:cNvSpPr txBox="1"/>
          <p:nvPr/>
        </p:nvSpPr>
        <p:spPr>
          <a:xfrm>
            <a:off x="653238" y="1078297"/>
            <a:ext cx="7600457" cy="1119281"/>
          </a:xfrm>
          <a:prstGeom prst="rect">
            <a:avLst/>
          </a:prstGeom>
          <a:noFill/>
        </p:spPr>
        <p:txBody>
          <a:bodyPr wrap="square" rtlCol="0">
            <a:spAutoFit/>
          </a:bodyPr>
          <a:lstStyle/>
          <a:p>
            <a:pPr marL="342900" indent="-342900">
              <a:lnSpc>
                <a:spcPct val="150000"/>
              </a:lnSpc>
              <a:buAutoNum type="arabicPeriod"/>
            </a:pPr>
            <a:r>
              <a:rPr lang="en-US" sz="1600" dirty="0">
                <a:latin typeface="PT Sans" panose="020B0503020203020204" pitchFamily="34" charset="0"/>
                <a:ea typeface="Optima" charset="0"/>
                <a:cs typeface="Optima" charset="0"/>
              </a:rPr>
              <a:t>Difficult to identify (or develop) good representations</a:t>
            </a:r>
          </a:p>
          <a:p>
            <a:pPr marL="342900" indent="-342900">
              <a:lnSpc>
                <a:spcPct val="150000"/>
              </a:lnSpc>
              <a:buAutoNum type="arabicPeriod"/>
            </a:pPr>
            <a:r>
              <a:rPr lang="en-US" sz="1600" dirty="0">
                <a:latin typeface="PT Sans" panose="020B0503020203020204" pitchFamily="34" charset="0"/>
                <a:ea typeface="Optima" charset="0"/>
                <a:cs typeface="Optima" charset="0"/>
              </a:rPr>
              <a:t>Difficult to use (or compare) representations from different systems (or models)</a:t>
            </a:r>
          </a:p>
          <a:p>
            <a:pPr lvl="1">
              <a:lnSpc>
                <a:spcPct val="150000"/>
              </a:lnSpc>
            </a:pPr>
            <a:r>
              <a:rPr lang="en-US" sz="1400" dirty="0">
                <a:latin typeface="PT Sans" panose="020B0503020203020204" pitchFamily="34" charset="0"/>
                <a:ea typeface="Optima" charset="0"/>
                <a:cs typeface="Optima" charset="0"/>
              </a:rPr>
              <a:t>e.g., different dimensions, different shapes, etc.</a:t>
            </a:r>
          </a:p>
        </p:txBody>
      </p:sp>
      <p:sp>
        <p:nvSpPr>
          <p:cNvPr id="9" name="TextBox 8">
            <a:extLst>
              <a:ext uri="{FF2B5EF4-FFF2-40B4-BE49-F238E27FC236}">
                <a16:creationId xmlns:a16="http://schemas.microsoft.com/office/drawing/2014/main" id="{FAE9C9C3-6EB2-024D-A109-DAEA54D01465}"/>
              </a:ext>
            </a:extLst>
          </p:cNvPr>
          <p:cNvSpPr txBox="1"/>
          <p:nvPr/>
        </p:nvSpPr>
        <p:spPr>
          <a:xfrm>
            <a:off x="653238" y="2442582"/>
            <a:ext cx="7600457" cy="421782"/>
          </a:xfrm>
          <a:prstGeom prst="rect">
            <a:avLst/>
          </a:prstGeom>
          <a:noFill/>
        </p:spPr>
        <p:txBody>
          <a:bodyPr wrap="square" rtlCol="0">
            <a:spAutoFit/>
          </a:bodyPr>
          <a:lstStyle/>
          <a:p>
            <a:pPr>
              <a:lnSpc>
                <a:spcPct val="150000"/>
              </a:lnSpc>
            </a:pPr>
            <a:r>
              <a:rPr lang="en-US" sz="1600" b="1" dirty="0">
                <a:solidFill>
                  <a:srgbClr val="C00000"/>
                </a:solidFill>
                <a:latin typeface="PT Sans" panose="020B0503020203020204" pitchFamily="34" charset="0"/>
                <a:ea typeface="Optima" charset="0"/>
                <a:cs typeface="Optima" charset="0"/>
              </a:rPr>
              <a:t>Solution?</a:t>
            </a:r>
            <a:r>
              <a:rPr lang="en-US" sz="1600" dirty="0">
                <a:solidFill>
                  <a:srgbClr val="C00000"/>
                </a:solidFill>
                <a:latin typeface="PT Sans" panose="020B0503020203020204" pitchFamily="34" charset="0"/>
                <a:ea typeface="Optima" charset="0"/>
                <a:cs typeface="Optima" charset="0"/>
              </a:rPr>
              <a:t>  Use representational distance (or representational similarity) instead</a:t>
            </a:r>
            <a:endParaRPr lang="en-US" sz="1400" dirty="0">
              <a:solidFill>
                <a:srgbClr val="C00000"/>
              </a:solidFill>
              <a:latin typeface="PT Sans" panose="020B0503020203020204" pitchFamily="34" charset="0"/>
              <a:ea typeface="Optima" charset="0"/>
              <a:cs typeface="Optima" charset="0"/>
            </a:endParaRPr>
          </a:p>
        </p:txBody>
      </p:sp>
    </p:spTree>
    <p:extLst>
      <p:ext uri="{BB962C8B-B14F-4D97-AF65-F5344CB8AC3E}">
        <p14:creationId xmlns:p14="http://schemas.microsoft.com/office/powerpoint/2010/main" val="4306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86E32798-2F6C-134B-AAD8-A5B33C0DB7E1}"/>
              </a:ext>
            </a:extLst>
          </p:cNvPr>
          <p:cNvGrpSpPr/>
          <p:nvPr/>
        </p:nvGrpSpPr>
        <p:grpSpPr>
          <a:xfrm>
            <a:off x="1" y="-2"/>
            <a:ext cx="9144000" cy="5143502"/>
            <a:chOff x="0" y="-2"/>
            <a:chExt cx="12192001" cy="6864451"/>
          </a:xfrm>
        </p:grpSpPr>
        <p:pic>
          <p:nvPicPr>
            <p:cNvPr id="11" name="그림 10">
              <a:extLst>
                <a:ext uri="{FF2B5EF4-FFF2-40B4-BE49-F238E27FC236}">
                  <a16:creationId xmlns:a16="http://schemas.microsoft.com/office/drawing/2014/main" id="{960DFDDB-C27D-7046-A2DD-F3F20ECDF98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2" name="직사각형 11">
              <a:extLst>
                <a:ext uri="{FF2B5EF4-FFF2-40B4-BE49-F238E27FC236}">
                  <a16:creationId xmlns:a16="http://schemas.microsoft.com/office/drawing/2014/main" id="{F4ADAA5F-0E2A-4142-91CE-7DF21583710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34418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Social network as an example</a:t>
            </a:r>
          </a:p>
        </p:txBody>
      </p:sp>
      <p:sp>
        <p:nvSpPr>
          <p:cNvPr id="2" name="TextBox 1">
            <a:extLst>
              <a:ext uri="{FF2B5EF4-FFF2-40B4-BE49-F238E27FC236}">
                <a16:creationId xmlns:a16="http://schemas.microsoft.com/office/drawing/2014/main" id="{E91F1387-32A4-844A-B911-506E35BC4B79}"/>
              </a:ext>
            </a:extLst>
          </p:cNvPr>
          <p:cNvSpPr txBox="1"/>
          <p:nvPr/>
        </p:nvSpPr>
        <p:spPr>
          <a:xfrm>
            <a:off x="6387684" y="1179571"/>
            <a:ext cx="2756316" cy="1169551"/>
          </a:xfrm>
          <a:prstGeom prst="rect">
            <a:avLst/>
          </a:prstGeom>
          <a:noFill/>
        </p:spPr>
        <p:txBody>
          <a:bodyPr wrap="square" rtlCol="0">
            <a:spAutoFit/>
          </a:bodyPr>
          <a:lstStyle/>
          <a:p>
            <a:r>
              <a:rPr kumimoji="1" lang="en-US" altLang="ko-KR" sz="1400" dirty="0">
                <a:latin typeface="PT Sans" panose="020B0503020203020204" pitchFamily="34" charset="0"/>
              </a:rPr>
              <a:t>To find a potential friends...</a:t>
            </a:r>
            <a:br>
              <a:rPr kumimoji="1" lang="en-US" altLang="ko-KR" sz="1400" dirty="0">
                <a:latin typeface="PT Sans" panose="020B0503020203020204" pitchFamily="34" charset="0"/>
              </a:rPr>
            </a:br>
            <a:endParaRPr kumimoji="1" lang="en-US" altLang="ko-KR" sz="1400" dirty="0">
              <a:latin typeface="PT Sans" panose="020B0503020203020204" pitchFamily="34" charset="0"/>
            </a:endParaRPr>
          </a:p>
          <a:p>
            <a:r>
              <a:rPr kumimoji="1" lang="en-US" altLang="ko-KR" sz="1400" dirty="0">
                <a:latin typeface="PT Sans" panose="020B0503020203020204" pitchFamily="34" charset="0"/>
              </a:rPr>
              <a:t>We first need to know </a:t>
            </a:r>
            <a:r>
              <a:rPr kumimoji="1" lang="en-US" altLang="ko-KR" sz="1400" u="sng" dirty="0">
                <a:latin typeface="PT Sans" panose="020B0503020203020204" pitchFamily="34" charset="0"/>
              </a:rPr>
              <a:t>who I am </a:t>
            </a:r>
            <a:r>
              <a:rPr kumimoji="1" lang="en-US" altLang="ko-KR" sz="1400" dirty="0">
                <a:latin typeface="PT Sans" panose="020B0503020203020204" pitchFamily="34" charset="0"/>
              </a:rPr>
              <a:t>(let’s say its a representation) and find </a:t>
            </a:r>
            <a:r>
              <a:rPr kumimoji="1" lang="en-US" altLang="ko-KR" sz="1400" u="sng" dirty="0">
                <a:latin typeface="PT Sans" panose="020B0503020203020204" pitchFamily="34" charset="0"/>
              </a:rPr>
              <a:t>people similar to me</a:t>
            </a:r>
          </a:p>
        </p:txBody>
      </p:sp>
      <p:grpSp>
        <p:nvGrpSpPr>
          <p:cNvPr id="8" name="그룹 7">
            <a:extLst>
              <a:ext uri="{FF2B5EF4-FFF2-40B4-BE49-F238E27FC236}">
                <a16:creationId xmlns:a16="http://schemas.microsoft.com/office/drawing/2014/main" id="{FBBED176-C195-9F49-8B13-099B3E15BB89}"/>
              </a:ext>
            </a:extLst>
          </p:cNvPr>
          <p:cNvGrpSpPr/>
          <p:nvPr/>
        </p:nvGrpSpPr>
        <p:grpSpPr>
          <a:xfrm>
            <a:off x="351467" y="1001771"/>
            <a:ext cx="5712327" cy="3596981"/>
            <a:chOff x="351467" y="1001771"/>
            <a:chExt cx="5712327" cy="3596981"/>
          </a:xfrm>
        </p:grpSpPr>
        <p:pic>
          <p:nvPicPr>
            <p:cNvPr id="6" name="그림 5">
              <a:extLst>
                <a:ext uri="{FF2B5EF4-FFF2-40B4-BE49-F238E27FC236}">
                  <a16:creationId xmlns:a16="http://schemas.microsoft.com/office/drawing/2014/main" id="{F3C4572C-C89D-CE4C-9EA7-83C53EA2AA37}"/>
                </a:ext>
              </a:extLst>
            </p:cNvPr>
            <p:cNvPicPr>
              <a:picLocks noChangeAspect="1"/>
            </p:cNvPicPr>
            <p:nvPr/>
          </p:nvPicPr>
          <p:blipFill>
            <a:blip r:embed="rId4"/>
            <a:stretch>
              <a:fillRect/>
            </a:stretch>
          </p:blipFill>
          <p:spPr>
            <a:xfrm>
              <a:off x="351467" y="1001771"/>
              <a:ext cx="5712327" cy="3596981"/>
            </a:xfrm>
            <a:prstGeom prst="rect">
              <a:avLst/>
            </a:prstGeom>
          </p:spPr>
        </p:pic>
        <p:sp>
          <p:nvSpPr>
            <p:cNvPr id="7" name="타원 6">
              <a:extLst>
                <a:ext uri="{FF2B5EF4-FFF2-40B4-BE49-F238E27FC236}">
                  <a16:creationId xmlns:a16="http://schemas.microsoft.com/office/drawing/2014/main" id="{E102415E-5675-984D-A4A6-4893F1FD7143}"/>
                </a:ext>
              </a:extLst>
            </p:cNvPr>
            <p:cNvSpPr/>
            <p:nvPr/>
          </p:nvSpPr>
          <p:spPr>
            <a:xfrm>
              <a:off x="3293534" y="2294467"/>
              <a:ext cx="360000" cy="360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10" name="TextBox 9">
            <a:extLst>
              <a:ext uri="{FF2B5EF4-FFF2-40B4-BE49-F238E27FC236}">
                <a16:creationId xmlns:a16="http://schemas.microsoft.com/office/drawing/2014/main" id="{4E0A2D8D-5E4D-C345-AAB2-31C91ECD79B7}"/>
              </a:ext>
            </a:extLst>
          </p:cNvPr>
          <p:cNvSpPr txBox="1"/>
          <p:nvPr/>
        </p:nvSpPr>
        <p:spPr>
          <a:xfrm>
            <a:off x="6387684" y="2680029"/>
            <a:ext cx="2817276" cy="954107"/>
          </a:xfrm>
          <a:prstGeom prst="rect">
            <a:avLst/>
          </a:prstGeom>
          <a:noFill/>
        </p:spPr>
        <p:txBody>
          <a:bodyPr wrap="square" rtlCol="0">
            <a:spAutoFit/>
          </a:bodyPr>
          <a:lstStyle/>
          <a:p>
            <a:r>
              <a:rPr kumimoji="1" lang="en-US" altLang="ko-KR" sz="1400" dirty="0">
                <a:solidFill>
                  <a:srgbClr val="C00000"/>
                </a:solidFill>
                <a:latin typeface="PT Sans" panose="020B0503020203020204" pitchFamily="34" charset="0"/>
              </a:rPr>
              <a:t>But it is really difficult to know!</a:t>
            </a:r>
          </a:p>
          <a:p>
            <a:endParaRPr kumimoji="1" lang="en-US" altLang="ko-KR" sz="1400" dirty="0">
              <a:solidFill>
                <a:srgbClr val="C00000"/>
              </a:solidFill>
              <a:latin typeface="PT Sans" panose="020B0503020203020204" pitchFamily="34" charset="0"/>
            </a:endParaRPr>
          </a:p>
          <a:p>
            <a:r>
              <a:rPr kumimoji="1" lang="en-US" altLang="ko-KR" sz="1400" dirty="0">
                <a:latin typeface="PT Sans" panose="020B0503020203020204" pitchFamily="34" charset="0"/>
              </a:rPr>
              <a:t>Then, we can use the structure of representational similarity!</a:t>
            </a:r>
            <a:endParaRPr kumimoji="1" lang="ko-KR" altLang="en-US" sz="1400" dirty="0">
              <a:latin typeface="PT Sans" panose="020B0503020203020204" pitchFamily="34" charset="0"/>
            </a:endParaRPr>
          </a:p>
        </p:txBody>
      </p:sp>
    </p:spTree>
    <p:extLst>
      <p:ext uri="{BB962C8B-B14F-4D97-AF65-F5344CB8AC3E}">
        <p14:creationId xmlns:p14="http://schemas.microsoft.com/office/powerpoint/2010/main" val="338480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56F353D0-D69F-9042-ACF5-4300A516A07B}"/>
              </a:ext>
            </a:extLst>
          </p:cNvPr>
          <p:cNvGrpSpPr/>
          <p:nvPr/>
        </p:nvGrpSpPr>
        <p:grpSpPr>
          <a:xfrm>
            <a:off x="1" y="-2"/>
            <a:ext cx="9144000" cy="5143502"/>
            <a:chOff x="0" y="-2"/>
            <a:chExt cx="12192001" cy="6864451"/>
          </a:xfrm>
        </p:grpSpPr>
        <p:pic>
          <p:nvPicPr>
            <p:cNvPr id="13" name="그림 12">
              <a:extLst>
                <a:ext uri="{FF2B5EF4-FFF2-40B4-BE49-F238E27FC236}">
                  <a16:creationId xmlns:a16="http://schemas.microsoft.com/office/drawing/2014/main" id="{80F32E00-A636-CF4D-98B6-4740DF5C9AD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4" name="직사각형 13">
              <a:extLst>
                <a:ext uri="{FF2B5EF4-FFF2-40B4-BE49-F238E27FC236}">
                  <a16:creationId xmlns:a16="http://schemas.microsoft.com/office/drawing/2014/main" id="{5FF5DBCB-16CC-9E47-8A7A-8217D3A875B9}"/>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34418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Social network as an example</a:t>
            </a:r>
          </a:p>
        </p:txBody>
      </p:sp>
      <p:sp>
        <p:nvSpPr>
          <p:cNvPr id="2" name="TextBox 1">
            <a:extLst>
              <a:ext uri="{FF2B5EF4-FFF2-40B4-BE49-F238E27FC236}">
                <a16:creationId xmlns:a16="http://schemas.microsoft.com/office/drawing/2014/main" id="{E91F1387-32A4-844A-B911-506E35BC4B79}"/>
              </a:ext>
            </a:extLst>
          </p:cNvPr>
          <p:cNvSpPr txBox="1"/>
          <p:nvPr/>
        </p:nvSpPr>
        <p:spPr>
          <a:xfrm>
            <a:off x="6291395" y="843878"/>
            <a:ext cx="2680116" cy="3754874"/>
          </a:xfrm>
          <a:prstGeom prst="rect">
            <a:avLst/>
          </a:prstGeom>
          <a:noFill/>
        </p:spPr>
        <p:txBody>
          <a:bodyPr wrap="square" rtlCol="0">
            <a:spAutoFit/>
          </a:bodyPr>
          <a:lstStyle/>
          <a:p>
            <a:r>
              <a:rPr kumimoji="1" lang="en-US" altLang="ko-KR" sz="1400" dirty="0">
                <a:latin typeface="PT Sans" panose="020B0503020203020204" pitchFamily="34" charset="0"/>
              </a:rPr>
              <a:t>For example,</a:t>
            </a:r>
          </a:p>
          <a:p>
            <a:r>
              <a:rPr kumimoji="1" lang="en-US" altLang="ko-KR" sz="1400" dirty="0">
                <a:latin typeface="PT Sans" panose="020B0503020203020204" pitchFamily="34" charset="0"/>
              </a:rPr>
              <a:t>see how you categorize (or link) people! (e.g., </a:t>
            </a:r>
            <a:r>
              <a:rPr kumimoji="1" lang="en-US" altLang="ko-KR" sz="1400" dirty="0" err="1">
                <a:latin typeface="PT Sans" panose="020B0503020203020204" pitchFamily="34" charset="0"/>
              </a:rPr>
              <a:t>facebook</a:t>
            </a:r>
            <a:r>
              <a:rPr kumimoji="1" lang="en-US" altLang="ko-KR" sz="1400" dirty="0">
                <a:latin typeface="PT Sans" panose="020B0503020203020204" pitchFamily="34" charset="0"/>
              </a:rPr>
              <a:t> friends)</a:t>
            </a:r>
          </a:p>
          <a:p>
            <a:endParaRPr kumimoji="1" lang="en-US" altLang="ko-KR" sz="1400" dirty="0">
              <a:latin typeface="PT Sans" panose="020B0503020203020204" pitchFamily="34" charset="0"/>
            </a:endParaRPr>
          </a:p>
          <a:p>
            <a:r>
              <a:rPr kumimoji="1" lang="en-US" altLang="ko-KR" sz="1400" dirty="0">
                <a:latin typeface="PT Sans" panose="020B0503020203020204" pitchFamily="34" charset="0"/>
              </a:rPr>
              <a:t>Compare your categories (or links) with other people </a:t>
            </a:r>
          </a:p>
          <a:p>
            <a:endParaRPr kumimoji="1" lang="en-US" altLang="ko-KR" sz="1400" dirty="0">
              <a:latin typeface="PT Sans" panose="020B0503020203020204" pitchFamily="34" charset="0"/>
            </a:endParaRPr>
          </a:p>
          <a:p>
            <a:r>
              <a:rPr kumimoji="1" lang="en-US" altLang="ko-KR" sz="1400" dirty="0">
                <a:latin typeface="PT Sans" panose="020B0503020203020204" pitchFamily="34" charset="0"/>
              </a:rPr>
              <a:t>→ you may find your soulmates!</a:t>
            </a:r>
          </a:p>
          <a:p>
            <a:endParaRPr kumimoji="1" lang="en-US" altLang="ko-KR" sz="1400" dirty="0">
              <a:latin typeface="PT Sans" panose="020B0503020203020204" pitchFamily="34" charset="0"/>
            </a:endParaRPr>
          </a:p>
          <a:p>
            <a:r>
              <a:rPr kumimoji="1" lang="en-US" altLang="ko-KR" sz="1400" dirty="0">
                <a:latin typeface="PT Sans" panose="020B0503020203020204" pitchFamily="34" charset="0"/>
              </a:rPr>
              <a:t>Representational similarity analysis?</a:t>
            </a:r>
          </a:p>
          <a:p>
            <a:endParaRPr kumimoji="1" lang="en-US" altLang="ko-KR" sz="1400" dirty="0">
              <a:latin typeface="PT Sans" panose="020B0503020203020204" pitchFamily="34" charset="0"/>
            </a:endParaRPr>
          </a:p>
          <a:p>
            <a:r>
              <a:rPr kumimoji="1" lang="en-US" altLang="ko-KR" sz="1400" dirty="0">
                <a:solidFill>
                  <a:srgbClr val="C00000"/>
                </a:solidFill>
                <a:latin typeface="PT Sans" panose="020B0503020203020204" pitchFamily="34" charset="0"/>
              </a:rPr>
              <a:t>Examining the distances among people from my point of view</a:t>
            </a:r>
          </a:p>
          <a:p>
            <a:endParaRPr kumimoji="1" lang="en-US" altLang="ko-KR" sz="1400" dirty="0">
              <a:solidFill>
                <a:srgbClr val="C00000"/>
              </a:solidFill>
              <a:latin typeface="PT Sans" panose="020B0503020203020204" pitchFamily="34" charset="0"/>
            </a:endParaRPr>
          </a:p>
          <a:p>
            <a:r>
              <a:rPr kumimoji="1" lang="en-US" altLang="ko-KR" sz="1400" dirty="0">
                <a:solidFill>
                  <a:srgbClr val="C00000"/>
                </a:solidFill>
                <a:latin typeface="PT Sans" panose="020B0503020203020204" pitchFamily="34" charset="0"/>
              </a:rPr>
              <a:t>And comparing it with your distance for people</a:t>
            </a:r>
          </a:p>
        </p:txBody>
      </p:sp>
      <p:grpSp>
        <p:nvGrpSpPr>
          <p:cNvPr id="8" name="그룹 7">
            <a:extLst>
              <a:ext uri="{FF2B5EF4-FFF2-40B4-BE49-F238E27FC236}">
                <a16:creationId xmlns:a16="http://schemas.microsoft.com/office/drawing/2014/main" id="{FBBED176-C195-9F49-8B13-099B3E15BB89}"/>
              </a:ext>
            </a:extLst>
          </p:cNvPr>
          <p:cNvGrpSpPr/>
          <p:nvPr/>
        </p:nvGrpSpPr>
        <p:grpSpPr>
          <a:xfrm>
            <a:off x="351467" y="1001771"/>
            <a:ext cx="5712327" cy="3596981"/>
            <a:chOff x="351467" y="1001771"/>
            <a:chExt cx="5712327" cy="3596981"/>
          </a:xfrm>
        </p:grpSpPr>
        <p:pic>
          <p:nvPicPr>
            <p:cNvPr id="6" name="그림 5">
              <a:extLst>
                <a:ext uri="{FF2B5EF4-FFF2-40B4-BE49-F238E27FC236}">
                  <a16:creationId xmlns:a16="http://schemas.microsoft.com/office/drawing/2014/main" id="{F3C4572C-C89D-CE4C-9EA7-83C53EA2AA37}"/>
                </a:ext>
              </a:extLst>
            </p:cNvPr>
            <p:cNvPicPr>
              <a:picLocks noChangeAspect="1"/>
            </p:cNvPicPr>
            <p:nvPr/>
          </p:nvPicPr>
          <p:blipFill>
            <a:blip r:embed="rId4"/>
            <a:stretch>
              <a:fillRect/>
            </a:stretch>
          </p:blipFill>
          <p:spPr>
            <a:xfrm>
              <a:off x="351467" y="1001771"/>
              <a:ext cx="5712327" cy="3596981"/>
            </a:xfrm>
            <a:prstGeom prst="rect">
              <a:avLst/>
            </a:prstGeom>
          </p:spPr>
        </p:pic>
        <p:sp>
          <p:nvSpPr>
            <p:cNvPr id="7" name="타원 6">
              <a:extLst>
                <a:ext uri="{FF2B5EF4-FFF2-40B4-BE49-F238E27FC236}">
                  <a16:creationId xmlns:a16="http://schemas.microsoft.com/office/drawing/2014/main" id="{E102415E-5675-984D-A4A6-4893F1FD7143}"/>
                </a:ext>
              </a:extLst>
            </p:cNvPr>
            <p:cNvSpPr/>
            <p:nvPr/>
          </p:nvSpPr>
          <p:spPr>
            <a:xfrm>
              <a:off x="3293534" y="2294467"/>
              <a:ext cx="360000" cy="360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5" name="자유형 4">
            <a:extLst>
              <a:ext uri="{FF2B5EF4-FFF2-40B4-BE49-F238E27FC236}">
                <a16:creationId xmlns:a16="http://schemas.microsoft.com/office/drawing/2014/main" id="{51C1A05A-EFEA-DD40-83EB-604CF25CD7EB}"/>
              </a:ext>
            </a:extLst>
          </p:cNvPr>
          <p:cNvSpPr/>
          <p:nvPr/>
        </p:nvSpPr>
        <p:spPr>
          <a:xfrm>
            <a:off x="3132654" y="821894"/>
            <a:ext cx="1424001" cy="1406122"/>
          </a:xfrm>
          <a:custGeom>
            <a:avLst/>
            <a:gdLst>
              <a:gd name="connsiteX0" fmla="*/ 177813 w 1424001"/>
              <a:gd name="connsiteY0" fmla="*/ 33239 h 1406122"/>
              <a:gd name="connsiteX1" fmla="*/ 13 w 1424001"/>
              <a:gd name="connsiteY1" fmla="*/ 211039 h 1406122"/>
              <a:gd name="connsiteX2" fmla="*/ 169346 w 1424001"/>
              <a:gd name="connsiteY2" fmla="*/ 575106 h 1406122"/>
              <a:gd name="connsiteX3" fmla="*/ 372546 w 1424001"/>
              <a:gd name="connsiteY3" fmla="*/ 812173 h 1406122"/>
              <a:gd name="connsiteX4" fmla="*/ 406413 w 1424001"/>
              <a:gd name="connsiteY4" fmla="*/ 1133906 h 1406122"/>
              <a:gd name="connsiteX5" fmla="*/ 584213 w 1424001"/>
              <a:gd name="connsiteY5" fmla="*/ 1337106 h 1406122"/>
              <a:gd name="connsiteX6" fmla="*/ 1134546 w 1424001"/>
              <a:gd name="connsiteY6" fmla="*/ 1370973 h 1406122"/>
              <a:gd name="connsiteX7" fmla="*/ 1320813 w 1424001"/>
              <a:gd name="connsiteY7" fmla="*/ 862973 h 1406122"/>
              <a:gd name="connsiteX8" fmla="*/ 1397013 w 1424001"/>
              <a:gd name="connsiteY8" fmla="*/ 261839 h 1406122"/>
              <a:gd name="connsiteX9" fmla="*/ 855146 w 1424001"/>
              <a:gd name="connsiteY9" fmla="*/ 117906 h 1406122"/>
              <a:gd name="connsiteX10" fmla="*/ 389479 w 1424001"/>
              <a:gd name="connsiteY10" fmla="*/ 7839 h 1406122"/>
              <a:gd name="connsiteX11" fmla="*/ 177813 w 1424001"/>
              <a:gd name="connsiteY11" fmla="*/ 33239 h 140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4001" h="1406122">
                <a:moveTo>
                  <a:pt x="177813" y="33239"/>
                </a:moveTo>
                <a:cubicBezTo>
                  <a:pt x="112902" y="67106"/>
                  <a:pt x="1424" y="120728"/>
                  <a:pt x="13" y="211039"/>
                </a:cubicBezTo>
                <a:cubicBezTo>
                  <a:pt x="-1398" y="301350"/>
                  <a:pt x="107257" y="474917"/>
                  <a:pt x="169346" y="575106"/>
                </a:cubicBezTo>
                <a:cubicBezTo>
                  <a:pt x="231435" y="675295"/>
                  <a:pt x="333035" y="719040"/>
                  <a:pt x="372546" y="812173"/>
                </a:cubicBezTo>
                <a:cubicBezTo>
                  <a:pt x="412057" y="905306"/>
                  <a:pt x="371135" y="1046417"/>
                  <a:pt x="406413" y="1133906"/>
                </a:cubicBezTo>
                <a:cubicBezTo>
                  <a:pt x="441691" y="1221395"/>
                  <a:pt x="462858" y="1297595"/>
                  <a:pt x="584213" y="1337106"/>
                </a:cubicBezTo>
                <a:cubicBezTo>
                  <a:pt x="705569" y="1376617"/>
                  <a:pt x="1011779" y="1449995"/>
                  <a:pt x="1134546" y="1370973"/>
                </a:cubicBezTo>
                <a:cubicBezTo>
                  <a:pt x="1257313" y="1291951"/>
                  <a:pt x="1277069" y="1047828"/>
                  <a:pt x="1320813" y="862973"/>
                </a:cubicBezTo>
                <a:cubicBezTo>
                  <a:pt x="1364557" y="678118"/>
                  <a:pt x="1474624" y="386017"/>
                  <a:pt x="1397013" y="261839"/>
                </a:cubicBezTo>
                <a:cubicBezTo>
                  <a:pt x="1319402" y="137661"/>
                  <a:pt x="1023068" y="160239"/>
                  <a:pt x="855146" y="117906"/>
                </a:cubicBezTo>
                <a:cubicBezTo>
                  <a:pt x="687224" y="75573"/>
                  <a:pt x="498134" y="23361"/>
                  <a:pt x="389479" y="7839"/>
                </a:cubicBezTo>
                <a:cubicBezTo>
                  <a:pt x="280824" y="-7683"/>
                  <a:pt x="242724" y="-628"/>
                  <a:pt x="177813" y="33239"/>
                </a:cubicBezTo>
                <a:close/>
              </a:path>
            </a:pathLst>
          </a:custGeom>
          <a:solidFill>
            <a:srgbClr val="F8CBA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자유형 8">
            <a:extLst>
              <a:ext uri="{FF2B5EF4-FFF2-40B4-BE49-F238E27FC236}">
                <a16:creationId xmlns:a16="http://schemas.microsoft.com/office/drawing/2014/main" id="{AB2DB227-A156-2F4E-91CB-DFD9606FF6F3}"/>
              </a:ext>
            </a:extLst>
          </p:cNvPr>
          <p:cNvSpPr/>
          <p:nvPr/>
        </p:nvSpPr>
        <p:spPr>
          <a:xfrm>
            <a:off x="1343871" y="1671640"/>
            <a:ext cx="1320220" cy="1427172"/>
          </a:xfrm>
          <a:custGeom>
            <a:avLst/>
            <a:gdLst>
              <a:gd name="connsiteX0" fmla="*/ 417196 w 1320220"/>
              <a:gd name="connsiteY0" fmla="*/ 21693 h 1427172"/>
              <a:gd name="connsiteX1" fmla="*/ 171662 w 1320220"/>
              <a:gd name="connsiteY1" fmla="*/ 301093 h 1427172"/>
              <a:gd name="connsiteX2" fmla="*/ 264796 w 1320220"/>
              <a:gd name="connsiteY2" fmla="*/ 656693 h 1427172"/>
              <a:gd name="connsiteX3" fmla="*/ 2329 w 1320220"/>
              <a:gd name="connsiteY3" fmla="*/ 893760 h 1427172"/>
              <a:gd name="connsiteX4" fmla="*/ 163196 w 1320220"/>
              <a:gd name="connsiteY4" fmla="*/ 1291693 h 1427172"/>
              <a:gd name="connsiteX5" fmla="*/ 603462 w 1320220"/>
              <a:gd name="connsiteY5" fmla="*/ 1427160 h 1427172"/>
              <a:gd name="connsiteX6" fmla="*/ 654262 w 1320220"/>
              <a:gd name="connsiteY6" fmla="*/ 1300160 h 1427172"/>
              <a:gd name="connsiteX7" fmla="*/ 942129 w 1320220"/>
              <a:gd name="connsiteY7" fmla="*/ 1350960 h 1427172"/>
              <a:gd name="connsiteX8" fmla="*/ 1306196 w 1320220"/>
              <a:gd name="connsiteY8" fmla="*/ 1249360 h 1427172"/>
              <a:gd name="connsiteX9" fmla="*/ 1246929 w 1320220"/>
              <a:gd name="connsiteY9" fmla="*/ 851427 h 1427172"/>
              <a:gd name="connsiteX10" fmla="*/ 1263862 w 1320220"/>
              <a:gd name="connsiteY10" fmla="*/ 385760 h 1427172"/>
              <a:gd name="connsiteX11" fmla="*/ 1026796 w 1320220"/>
              <a:gd name="connsiteY11" fmla="*/ 123293 h 1427172"/>
              <a:gd name="connsiteX12" fmla="*/ 603462 w 1320220"/>
              <a:gd name="connsiteY12" fmla="*/ 30160 h 1427172"/>
              <a:gd name="connsiteX13" fmla="*/ 417196 w 1320220"/>
              <a:gd name="connsiteY13" fmla="*/ 21693 h 142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0220" h="1427172">
                <a:moveTo>
                  <a:pt x="417196" y="21693"/>
                </a:moveTo>
                <a:cubicBezTo>
                  <a:pt x="345229" y="66849"/>
                  <a:pt x="197062" y="195260"/>
                  <a:pt x="171662" y="301093"/>
                </a:cubicBezTo>
                <a:cubicBezTo>
                  <a:pt x="146262" y="406926"/>
                  <a:pt x="293018" y="557915"/>
                  <a:pt x="264796" y="656693"/>
                </a:cubicBezTo>
                <a:cubicBezTo>
                  <a:pt x="236574" y="755471"/>
                  <a:pt x="19262" y="787927"/>
                  <a:pt x="2329" y="893760"/>
                </a:cubicBezTo>
                <a:cubicBezTo>
                  <a:pt x="-14604" y="999593"/>
                  <a:pt x="63007" y="1202793"/>
                  <a:pt x="163196" y="1291693"/>
                </a:cubicBezTo>
                <a:cubicBezTo>
                  <a:pt x="263385" y="1380593"/>
                  <a:pt x="521618" y="1425749"/>
                  <a:pt x="603462" y="1427160"/>
                </a:cubicBezTo>
                <a:cubicBezTo>
                  <a:pt x="685306" y="1428571"/>
                  <a:pt x="597817" y="1312860"/>
                  <a:pt x="654262" y="1300160"/>
                </a:cubicBezTo>
                <a:cubicBezTo>
                  <a:pt x="710707" y="1287460"/>
                  <a:pt x="833473" y="1359427"/>
                  <a:pt x="942129" y="1350960"/>
                </a:cubicBezTo>
                <a:cubicBezTo>
                  <a:pt x="1050785" y="1342493"/>
                  <a:pt x="1255396" y="1332615"/>
                  <a:pt x="1306196" y="1249360"/>
                </a:cubicBezTo>
                <a:cubicBezTo>
                  <a:pt x="1356996" y="1166105"/>
                  <a:pt x="1253985" y="995360"/>
                  <a:pt x="1246929" y="851427"/>
                </a:cubicBezTo>
                <a:cubicBezTo>
                  <a:pt x="1239873" y="707494"/>
                  <a:pt x="1300551" y="507116"/>
                  <a:pt x="1263862" y="385760"/>
                </a:cubicBezTo>
                <a:cubicBezTo>
                  <a:pt x="1227173" y="264404"/>
                  <a:pt x="1136863" y="182560"/>
                  <a:pt x="1026796" y="123293"/>
                </a:cubicBezTo>
                <a:cubicBezTo>
                  <a:pt x="916729" y="64026"/>
                  <a:pt x="702240" y="47093"/>
                  <a:pt x="603462" y="30160"/>
                </a:cubicBezTo>
                <a:cubicBezTo>
                  <a:pt x="504684" y="13227"/>
                  <a:pt x="489163" y="-23463"/>
                  <a:pt x="417196" y="21693"/>
                </a:cubicBezTo>
                <a:close/>
              </a:path>
            </a:pathLst>
          </a:custGeom>
          <a:solidFill>
            <a:srgbClr val="A9D18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자유형 10">
            <a:extLst>
              <a:ext uri="{FF2B5EF4-FFF2-40B4-BE49-F238E27FC236}">
                <a16:creationId xmlns:a16="http://schemas.microsoft.com/office/drawing/2014/main" id="{EA63EE69-93FC-184B-B572-C6B558427C6E}"/>
              </a:ext>
            </a:extLst>
          </p:cNvPr>
          <p:cNvSpPr/>
          <p:nvPr/>
        </p:nvSpPr>
        <p:spPr>
          <a:xfrm>
            <a:off x="3563837" y="2857926"/>
            <a:ext cx="1285603" cy="1128026"/>
          </a:xfrm>
          <a:custGeom>
            <a:avLst/>
            <a:gdLst>
              <a:gd name="connsiteX0" fmla="*/ 364696 w 1285603"/>
              <a:gd name="connsiteY0" fmla="*/ 12274 h 1128026"/>
              <a:gd name="connsiteX1" fmla="*/ 280030 w 1285603"/>
              <a:gd name="connsiteY1" fmla="*/ 215474 h 1128026"/>
              <a:gd name="connsiteX2" fmla="*/ 17563 w 1285603"/>
              <a:gd name="connsiteY2" fmla="*/ 376341 h 1128026"/>
              <a:gd name="connsiteX3" fmla="*/ 59896 w 1285603"/>
              <a:gd name="connsiteY3" fmla="*/ 731941 h 1128026"/>
              <a:gd name="connsiteX4" fmla="*/ 347763 w 1285603"/>
              <a:gd name="connsiteY4" fmla="*/ 1002874 h 1128026"/>
              <a:gd name="connsiteX5" fmla="*/ 881163 w 1285603"/>
              <a:gd name="connsiteY5" fmla="*/ 1121407 h 1128026"/>
              <a:gd name="connsiteX6" fmla="*/ 1236763 w 1285603"/>
              <a:gd name="connsiteY6" fmla="*/ 816607 h 1128026"/>
              <a:gd name="connsiteX7" fmla="*/ 1245230 w 1285603"/>
              <a:gd name="connsiteY7" fmla="*/ 308607 h 1128026"/>
              <a:gd name="connsiteX8" fmla="*/ 889630 w 1285603"/>
              <a:gd name="connsiteY8" fmla="*/ 181607 h 1128026"/>
              <a:gd name="connsiteX9" fmla="*/ 720296 w 1285603"/>
              <a:gd name="connsiteY9" fmla="*/ 20741 h 1128026"/>
              <a:gd name="connsiteX10" fmla="*/ 449363 w 1285603"/>
              <a:gd name="connsiteY10" fmla="*/ 20741 h 1128026"/>
              <a:gd name="connsiteX11" fmla="*/ 364696 w 1285603"/>
              <a:gd name="connsiteY11" fmla="*/ 12274 h 112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5603" h="1128026">
                <a:moveTo>
                  <a:pt x="364696" y="12274"/>
                </a:moveTo>
                <a:cubicBezTo>
                  <a:pt x="336474" y="44729"/>
                  <a:pt x="337885" y="154796"/>
                  <a:pt x="280030" y="215474"/>
                </a:cubicBezTo>
                <a:cubicBezTo>
                  <a:pt x="222175" y="276152"/>
                  <a:pt x="54252" y="290263"/>
                  <a:pt x="17563" y="376341"/>
                </a:cubicBezTo>
                <a:cubicBezTo>
                  <a:pt x="-19126" y="462419"/>
                  <a:pt x="4863" y="627519"/>
                  <a:pt x="59896" y="731941"/>
                </a:cubicBezTo>
                <a:cubicBezTo>
                  <a:pt x="114929" y="836363"/>
                  <a:pt x="210885" y="937963"/>
                  <a:pt x="347763" y="1002874"/>
                </a:cubicBezTo>
                <a:cubicBezTo>
                  <a:pt x="484641" y="1067785"/>
                  <a:pt x="732996" y="1152451"/>
                  <a:pt x="881163" y="1121407"/>
                </a:cubicBezTo>
                <a:cubicBezTo>
                  <a:pt x="1029330" y="1090363"/>
                  <a:pt x="1176085" y="952074"/>
                  <a:pt x="1236763" y="816607"/>
                </a:cubicBezTo>
                <a:cubicBezTo>
                  <a:pt x="1297441" y="681140"/>
                  <a:pt x="1303085" y="414440"/>
                  <a:pt x="1245230" y="308607"/>
                </a:cubicBezTo>
                <a:cubicBezTo>
                  <a:pt x="1187375" y="202774"/>
                  <a:pt x="977119" y="229585"/>
                  <a:pt x="889630" y="181607"/>
                </a:cubicBezTo>
                <a:cubicBezTo>
                  <a:pt x="802141" y="133629"/>
                  <a:pt x="793674" y="47552"/>
                  <a:pt x="720296" y="20741"/>
                </a:cubicBezTo>
                <a:cubicBezTo>
                  <a:pt x="646918" y="-6070"/>
                  <a:pt x="508630" y="19330"/>
                  <a:pt x="449363" y="20741"/>
                </a:cubicBezTo>
                <a:cubicBezTo>
                  <a:pt x="390096" y="22152"/>
                  <a:pt x="392918" y="-20181"/>
                  <a:pt x="364696" y="12274"/>
                </a:cubicBezTo>
                <a:close/>
              </a:path>
            </a:pathLst>
          </a:custGeom>
          <a:solidFill>
            <a:srgbClr val="BDD7E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234697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50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fade">
                                      <p:cBhvr>
                                        <p:cTn id="37" dur="500"/>
                                        <p:tgtEl>
                                          <p:spTgt spid="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11" end="11"/>
                                            </p:txEl>
                                          </p:spTgt>
                                        </p:tgtEl>
                                        <p:attrNameLst>
                                          <p:attrName>style.visibility</p:attrName>
                                        </p:attrNameLst>
                                      </p:cBhvr>
                                      <p:to>
                                        <p:strVal val="visible"/>
                                      </p:to>
                                    </p:set>
                                    <p:animEffect transition="in" filter="fade">
                                      <p:cBhvr>
                                        <p:cTn id="4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56F353D0-D69F-9042-ACF5-4300A516A07B}"/>
              </a:ext>
            </a:extLst>
          </p:cNvPr>
          <p:cNvGrpSpPr/>
          <p:nvPr/>
        </p:nvGrpSpPr>
        <p:grpSpPr>
          <a:xfrm>
            <a:off x="1" y="-2"/>
            <a:ext cx="9144000" cy="5143502"/>
            <a:chOff x="0" y="-2"/>
            <a:chExt cx="12192001" cy="6864451"/>
          </a:xfrm>
        </p:grpSpPr>
        <p:pic>
          <p:nvPicPr>
            <p:cNvPr id="13" name="그림 12">
              <a:extLst>
                <a:ext uri="{FF2B5EF4-FFF2-40B4-BE49-F238E27FC236}">
                  <a16:creationId xmlns:a16="http://schemas.microsoft.com/office/drawing/2014/main" id="{80F32E00-A636-CF4D-98B6-4740DF5C9AD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4" name="직사각형 13">
              <a:extLst>
                <a:ext uri="{FF2B5EF4-FFF2-40B4-BE49-F238E27FC236}">
                  <a16:creationId xmlns:a16="http://schemas.microsoft.com/office/drawing/2014/main" id="{5FF5DBCB-16CC-9E47-8A7A-8217D3A875B9}"/>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a:cxnSpLocks/>
          </p:cNvCxnSpPr>
          <p:nvPr/>
        </p:nvCxnSpPr>
        <p:spPr>
          <a:xfrm>
            <a:off x="134035" y="134945"/>
            <a:ext cx="5892296"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979522"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Limitations of the representational similarity approach</a:t>
            </a:r>
          </a:p>
        </p:txBody>
      </p:sp>
      <p:sp>
        <p:nvSpPr>
          <p:cNvPr id="10" name="직사각형 9">
            <a:extLst>
              <a:ext uri="{FF2B5EF4-FFF2-40B4-BE49-F238E27FC236}">
                <a16:creationId xmlns:a16="http://schemas.microsoft.com/office/drawing/2014/main" id="{7FE83F8D-47A1-A147-8E7B-570BF53BABDB}"/>
              </a:ext>
            </a:extLst>
          </p:cNvPr>
          <p:cNvSpPr/>
          <p:nvPr/>
        </p:nvSpPr>
        <p:spPr>
          <a:xfrm>
            <a:off x="397326" y="847931"/>
            <a:ext cx="8279675" cy="3693319"/>
          </a:xfrm>
          <a:prstGeom prst="rect">
            <a:avLst/>
          </a:prstGeom>
        </p:spPr>
        <p:txBody>
          <a:bodyPr wrap="square">
            <a:spAutoFit/>
          </a:bodyPr>
          <a:lstStyle/>
          <a:p>
            <a:pPr latinLnBrk="0"/>
            <a:r>
              <a:rPr lang="en-US" altLang="ko-Kore-KR" sz="1300" i="1" dirty="0">
                <a:latin typeface="Helvetica" pitchFamily="2" charset="0"/>
              </a:rPr>
              <a:t>One challenge with the analysis of similarity spaces is that they are fundamentally indeterminate.</a:t>
            </a:r>
          </a:p>
          <a:p>
            <a:pPr latinLnBrk="0"/>
            <a:endParaRPr lang="en-US" altLang="ko-Kore-KR" sz="1300" i="1" dirty="0">
              <a:latin typeface="Helvetica" pitchFamily="2" charset="0"/>
            </a:endParaRPr>
          </a:p>
          <a:p>
            <a:pPr latinLnBrk="0"/>
            <a:r>
              <a:rPr lang="en-US" altLang="ko-Kore-KR" sz="1300" i="1" dirty="0">
                <a:effectLst/>
                <a:latin typeface="Helvetica" pitchFamily="2" charset="0"/>
              </a:rPr>
              <a:t>There is no single “correct” similarity space within which to compare patterns of activity, just as in general there is no single “correct” decomposition of a dataset into lower dimensionality.</a:t>
            </a:r>
            <a:endParaRPr lang="en-US" altLang="ko-Kore-KR" sz="1300" i="1" dirty="0">
              <a:latin typeface="Helvetica" pitchFamily="2" charset="0"/>
            </a:endParaRPr>
          </a:p>
          <a:p>
            <a:pPr latinLnBrk="0"/>
            <a:endParaRPr lang="en-US" altLang="ko-Kore-KR" sz="1300" i="1" dirty="0">
              <a:latin typeface="Helvetica" pitchFamily="2" charset="0"/>
            </a:endParaRPr>
          </a:p>
          <a:p>
            <a:pPr latinLnBrk="0"/>
            <a:r>
              <a:rPr lang="en-US" altLang="ko-Kore-KR" sz="1300" i="1" dirty="0">
                <a:effectLst/>
                <a:latin typeface="Helvetica" pitchFamily="2" charset="0"/>
              </a:rPr>
              <a:t>The most common uses of representational similarity analysis attempt to sidestep this issue, by comparing similarity spaces computed according to a common similarity metric.</a:t>
            </a:r>
            <a:endParaRPr lang="en-US" altLang="ko-Kore-KR" sz="1300" i="1" dirty="0">
              <a:latin typeface="Helvetica" pitchFamily="2" charset="0"/>
            </a:endParaRPr>
          </a:p>
          <a:p>
            <a:pPr latinLnBrk="0"/>
            <a:endParaRPr lang="en-US" altLang="ko-Kore-KR" sz="1300" i="1" dirty="0">
              <a:latin typeface="Helvetica" pitchFamily="2" charset="0"/>
            </a:endParaRPr>
          </a:p>
          <a:p>
            <a:pPr latinLnBrk="0"/>
            <a:r>
              <a:rPr lang="en-US" altLang="ko-Kore-KR" sz="1300" i="1" dirty="0">
                <a:effectLst/>
                <a:latin typeface="Helvetica" pitchFamily="2" charset="0"/>
              </a:rPr>
              <a:t>For example, we might compute the similarity between patterns of neural activity for different stimuli using a particular similarity measure, and then further compare the second-order similarity of these similarity patterns across species or experimental conditions. </a:t>
            </a:r>
            <a:endParaRPr lang="en-US" altLang="ko-Kore-KR" sz="1300" i="1" dirty="0">
              <a:latin typeface="Helvetica" pitchFamily="2" charset="0"/>
            </a:endParaRPr>
          </a:p>
          <a:p>
            <a:pPr latinLnBrk="0"/>
            <a:endParaRPr lang="en-US" altLang="ko-Kore-KR" sz="1300" i="1" dirty="0">
              <a:latin typeface="Helvetica" pitchFamily="2" charset="0"/>
            </a:endParaRPr>
          </a:p>
          <a:p>
            <a:pPr latinLnBrk="0"/>
            <a:r>
              <a:rPr lang="en-US" altLang="ko-Kore-KR" sz="1300" i="1" dirty="0">
                <a:effectLst/>
                <a:latin typeface="Helvetica" pitchFamily="2" charset="0"/>
              </a:rPr>
              <a:t>This does not absolve the approach of indeterminacy; it simply pushes that indeterminacy down to a level below the inferences that are being made. </a:t>
            </a:r>
          </a:p>
          <a:p>
            <a:pPr latinLnBrk="0"/>
            <a:endParaRPr lang="en-US" altLang="ko-Kore-KR" sz="1300" i="1" dirty="0">
              <a:latin typeface="Helvetica" pitchFamily="2" charset="0"/>
            </a:endParaRPr>
          </a:p>
          <a:p>
            <a:pPr latinLnBrk="0"/>
            <a:r>
              <a:rPr lang="en-US" altLang="ko-Kore-KR" sz="1300" i="1" dirty="0">
                <a:effectLst/>
                <a:latin typeface="Helvetica" pitchFamily="2" charset="0"/>
              </a:rPr>
              <a:t>However, neuroscientists are generally comfortable endorsing claims about the similarity of representational spaces, despite the fact that there is no unique underlying space in which they can be defined. </a:t>
            </a:r>
            <a:endParaRPr lang="en-US" altLang="ko-Kore-KR" sz="1300" i="1" dirty="0">
              <a:latin typeface="Helvetica" pitchFamily="2" charset="0"/>
            </a:endParaRPr>
          </a:p>
          <a:p>
            <a:pPr latinLnBrk="0"/>
            <a:endParaRPr lang="en-US" altLang="ko-Kore-KR" sz="1300" i="1" dirty="0">
              <a:latin typeface="Helvetica" pitchFamily="2" charset="0"/>
            </a:endParaRPr>
          </a:p>
        </p:txBody>
      </p:sp>
      <p:sp>
        <p:nvSpPr>
          <p:cNvPr id="15" name="직사각형 14">
            <a:extLst>
              <a:ext uri="{FF2B5EF4-FFF2-40B4-BE49-F238E27FC236}">
                <a16:creationId xmlns:a16="http://schemas.microsoft.com/office/drawing/2014/main" id="{80D56F73-3B9A-CA4F-917E-A7AB7CD2D77C}"/>
              </a:ext>
            </a:extLst>
          </p:cNvPr>
          <p:cNvSpPr/>
          <p:nvPr/>
        </p:nvSpPr>
        <p:spPr>
          <a:xfrm>
            <a:off x="5596468" y="4819498"/>
            <a:ext cx="3429000" cy="230832"/>
          </a:xfrm>
          <a:prstGeom prst="rect">
            <a:avLst/>
          </a:prstGeom>
        </p:spPr>
        <p:txBody>
          <a:bodyPr wrap="square">
            <a:spAutoFit/>
          </a:bodyPr>
          <a:lstStyle/>
          <a:p>
            <a:pPr algn="r"/>
            <a:r>
              <a:rPr lang="en-US" altLang="ko-KR" sz="900" dirty="0" err="1">
                <a:latin typeface="Helvetica" pitchFamily="2" charset="0"/>
              </a:rPr>
              <a:t>Poldrack</a:t>
            </a:r>
            <a:r>
              <a:rPr lang="en-US" altLang="ko-KR" sz="900" dirty="0">
                <a:latin typeface="Helvetica" pitchFamily="2" charset="0"/>
              </a:rPr>
              <a:t>, 2020, p. 6</a:t>
            </a:r>
            <a:endParaRPr lang="en-US" altLang="ko-KR" sz="900" i="1" dirty="0">
              <a:latin typeface="Helvetica" pitchFamily="2" charset="0"/>
            </a:endParaRPr>
          </a:p>
        </p:txBody>
      </p:sp>
    </p:spTree>
    <p:extLst>
      <p:ext uri="{BB962C8B-B14F-4D97-AF65-F5344CB8AC3E}">
        <p14:creationId xmlns:p14="http://schemas.microsoft.com/office/powerpoint/2010/main" val="457148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7642E81-D956-954A-B398-1A8C60BE98A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tretch>
            <a:fillRect/>
          </a:stretch>
        </p:blipFill>
        <p:spPr>
          <a:xfrm>
            <a:off x="0" y="-9457"/>
            <a:ext cx="9148197" cy="5152957"/>
          </a:xfrm>
          <a:prstGeom prst="rect">
            <a:avLst/>
          </a:prstGeom>
        </p:spPr>
      </p:pic>
      <p:sp>
        <p:nvSpPr>
          <p:cNvPr id="12" name="TextBox 3">
            <a:extLst>
              <a:ext uri="{FF2B5EF4-FFF2-40B4-BE49-F238E27FC236}">
                <a16:creationId xmlns:a16="http://schemas.microsoft.com/office/drawing/2014/main" id="{315E60EE-CA86-DE48-B608-E6115ADD33C1}"/>
              </a:ext>
            </a:extLst>
          </p:cNvPr>
          <p:cNvSpPr txBox="1"/>
          <p:nvPr/>
        </p:nvSpPr>
        <p:spPr>
          <a:xfrm>
            <a:off x="6586464" y="3645176"/>
            <a:ext cx="2290849" cy="629724"/>
          </a:xfrm>
          <a:prstGeom prst="rect">
            <a:avLst/>
          </a:prstGeom>
          <a:noFill/>
        </p:spPr>
        <p:txBody>
          <a:bodyPr wrap="square" rtlCol="0">
            <a:spAutoFit/>
          </a:bodyPr>
          <a:lstStyle/>
          <a:p>
            <a:pPr algn="r">
              <a:lnSpc>
                <a:spcPct val="120000"/>
              </a:lnSpc>
            </a:pPr>
            <a:r>
              <a:rPr lang="en-US" sz="1013" b="1" dirty="0">
                <a:latin typeface="Helvetica" pitchFamily="2" charset="0"/>
                <a:ea typeface="DXPnMStd" panose="02020600000000000000" pitchFamily="18" charset="-127"/>
                <a:cs typeface="Avenir Light"/>
              </a:rPr>
              <a:t>Choong-Wan Woo</a:t>
            </a:r>
          </a:p>
          <a:p>
            <a:pPr algn="r">
              <a:lnSpc>
                <a:spcPct val="120000"/>
              </a:lnSpc>
            </a:pPr>
            <a:r>
              <a:rPr lang="en-US" sz="1050" dirty="0">
                <a:latin typeface="Helvetica" pitchFamily="2" charset="0"/>
                <a:ea typeface="DXPnMStd" panose="02020600000000000000" pitchFamily="18" charset="-127"/>
                <a:cs typeface="Avenir Light"/>
              </a:rPr>
              <a:t>Director of the </a:t>
            </a:r>
            <a:r>
              <a:rPr lang="en-US" sz="1050" dirty="0" err="1">
                <a:latin typeface="Helvetica" pitchFamily="2" charset="0"/>
                <a:ea typeface="DXPnMStd" panose="02020600000000000000" pitchFamily="18" charset="-127"/>
                <a:cs typeface="Avenir Light"/>
              </a:rPr>
              <a:t>Cocoan</a:t>
            </a:r>
            <a:r>
              <a:rPr lang="en-US" sz="1050" dirty="0">
                <a:latin typeface="Helvetica" pitchFamily="2" charset="0"/>
                <a:ea typeface="DXPnMStd" panose="02020600000000000000" pitchFamily="18" charset="-127"/>
                <a:cs typeface="Avenir Light"/>
              </a:rPr>
              <a:t> Lab</a:t>
            </a:r>
          </a:p>
          <a:p>
            <a:pPr algn="r">
              <a:lnSpc>
                <a:spcPct val="120000"/>
              </a:lnSpc>
            </a:pPr>
            <a:endParaRPr lang="en-US" sz="900" dirty="0">
              <a:latin typeface="Helvetica" pitchFamily="2" charset="0"/>
              <a:ea typeface="DXPnMStd" panose="02020600000000000000" pitchFamily="18" charset="-127"/>
              <a:cs typeface="Avenir Light"/>
            </a:endParaRPr>
          </a:p>
        </p:txBody>
      </p:sp>
      <p:sp>
        <p:nvSpPr>
          <p:cNvPr id="7" name="TextBox 3">
            <a:extLst>
              <a:ext uri="{FF2B5EF4-FFF2-40B4-BE49-F238E27FC236}">
                <a16:creationId xmlns:a16="http://schemas.microsoft.com/office/drawing/2014/main" id="{96FBD47C-0E25-0C41-8A72-A159B7B1A628}"/>
              </a:ext>
            </a:extLst>
          </p:cNvPr>
          <p:cNvSpPr txBox="1"/>
          <p:nvPr/>
        </p:nvSpPr>
        <p:spPr>
          <a:xfrm>
            <a:off x="289020" y="1604668"/>
            <a:ext cx="8588293" cy="1104918"/>
          </a:xfrm>
          <a:prstGeom prst="rect">
            <a:avLst/>
          </a:prstGeom>
          <a:noFill/>
        </p:spPr>
        <p:txBody>
          <a:bodyPr wrap="square" rtlCol="0">
            <a:spAutoFit/>
          </a:bodyPr>
          <a:lstStyle/>
          <a:p>
            <a:pPr>
              <a:lnSpc>
                <a:spcPct val="120000"/>
              </a:lnSpc>
            </a:pPr>
            <a:r>
              <a:rPr lang="en-US" sz="2800" b="1" dirty="0">
                <a:latin typeface="BM JUA OTF" panose="02020603020101020101" pitchFamily="18" charset="-127"/>
                <a:ea typeface="BM JUA OTF" panose="02020603020101020101" pitchFamily="18" charset="-127"/>
                <a:cs typeface="Avenir Light"/>
              </a:rPr>
              <a:t>RSA (2): Representational space and</a:t>
            </a:r>
            <a:br>
              <a:rPr lang="en-US" sz="2800" b="1" dirty="0">
                <a:latin typeface="BM JUA OTF" panose="02020603020101020101" pitchFamily="18" charset="-127"/>
                <a:ea typeface="BM JUA OTF" panose="02020603020101020101" pitchFamily="18" charset="-127"/>
                <a:cs typeface="Avenir Light"/>
              </a:rPr>
            </a:br>
            <a:r>
              <a:rPr lang="en-US" sz="2000" b="1" dirty="0">
                <a:latin typeface="BM JUA OTF" panose="02020603020101020101" pitchFamily="18" charset="-127"/>
                <a:ea typeface="BM JUA OTF" panose="02020603020101020101" pitchFamily="18" charset="-127"/>
                <a:cs typeface="Avenir Light"/>
              </a:rPr>
              <a:t> </a:t>
            </a:r>
            <a:r>
              <a:rPr lang="en-US" sz="2400" b="1" dirty="0">
                <a:latin typeface="BM JUA OTF" panose="02020603020101020101" pitchFamily="18" charset="-127"/>
                <a:ea typeface="BM JUA OTF" panose="02020603020101020101" pitchFamily="18" charset="-127"/>
                <a:cs typeface="Avenir Light"/>
              </a:rPr>
              <a:t> </a:t>
            </a:r>
            <a:r>
              <a:rPr lang="en-US" sz="2800" b="1" dirty="0">
                <a:latin typeface="BM JUA OTF" panose="02020603020101020101" pitchFamily="18" charset="-127"/>
                <a:ea typeface="BM JUA OTF" panose="02020603020101020101" pitchFamily="18" charset="-127"/>
                <a:cs typeface="Avenir Light"/>
              </a:rPr>
              <a:t>             Representational similarity analysis (RSA)</a:t>
            </a:r>
          </a:p>
        </p:txBody>
      </p:sp>
    </p:spTree>
    <p:extLst>
      <p:ext uri="{BB962C8B-B14F-4D97-AF65-F5344CB8AC3E}">
        <p14:creationId xmlns:p14="http://schemas.microsoft.com/office/powerpoint/2010/main" val="286620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B751E42D-B705-6A49-8723-4CF514779FD1}"/>
              </a:ext>
            </a:extLst>
          </p:cNvPr>
          <p:cNvGrpSpPr/>
          <p:nvPr/>
        </p:nvGrpSpPr>
        <p:grpSpPr>
          <a:xfrm>
            <a:off x="1" y="-2"/>
            <a:ext cx="9144000" cy="5143502"/>
            <a:chOff x="0" y="-2"/>
            <a:chExt cx="12192001" cy="6864451"/>
          </a:xfrm>
        </p:grpSpPr>
        <p:pic>
          <p:nvPicPr>
            <p:cNvPr id="7" name="그림 6">
              <a:extLst>
                <a:ext uri="{FF2B5EF4-FFF2-40B4-BE49-F238E27FC236}">
                  <a16:creationId xmlns:a16="http://schemas.microsoft.com/office/drawing/2014/main" id="{24D03B72-EFB9-DE41-A9D8-A0A3D2F88EEB}"/>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8" name="직사각형 7">
              <a:extLst>
                <a:ext uri="{FF2B5EF4-FFF2-40B4-BE49-F238E27FC236}">
                  <a16:creationId xmlns:a16="http://schemas.microsoft.com/office/drawing/2014/main" id="{3B3D3FC5-BAD6-5E4E-B09B-A39BBB2B703A}"/>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646109"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space</a:t>
            </a:r>
          </a:p>
        </p:txBody>
      </p:sp>
      <p:pic>
        <p:nvPicPr>
          <p:cNvPr id="10" name="그림 9">
            <a:extLst>
              <a:ext uri="{FF2B5EF4-FFF2-40B4-BE49-F238E27FC236}">
                <a16:creationId xmlns:a16="http://schemas.microsoft.com/office/drawing/2014/main" id="{FCF24A54-A572-484E-8304-A3724312EB21}"/>
              </a:ext>
            </a:extLst>
          </p:cNvPr>
          <p:cNvPicPr>
            <a:picLocks noChangeAspect="1"/>
          </p:cNvPicPr>
          <p:nvPr/>
        </p:nvPicPr>
        <p:blipFill>
          <a:blip r:embed="rId4"/>
          <a:stretch>
            <a:fillRect/>
          </a:stretch>
        </p:blipFill>
        <p:spPr>
          <a:xfrm>
            <a:off x="238455" y="2571750"/>
            <a:ext cx="8667090" cy="1873567"/>
          </a:xfrm>
          <a:prstGeom prst="rect">
            <a:avLst/>
          </a:prstGeom>
        </p:spPr>
      </p:pic>
      <p:sp>
        <p:nvSpPr>
          <p:cNvPr id="12" name="직사각형 11">
            <a:extLst>
              <a:ext uri="{FF2B5EF4-FFF2-40B4-BE49-F238E27FC236}">
                <a16:creationId xmlns:a16="http://schemas.microsoft.com/office/drawing/2014/main" id="{9BC7AF57-D972-2646-BDB3-1FDB482E99D8}"/>
              </a:ext>
            </a:extLst>
          </p:cNvPr>
          <p:cNvSpPr/>
          <p:nvPr/>
        </p:nvSpPr>
        <p:spPr>
          <a:xfrm>
            <a:off x="238455" y="2212015"/>
            <a:ext cx="3671694" cy="276999"/>
          </a:xfrm>
          <a:prstGeom prst="rect">
            <a:avLst/>
          </a:prstGeom>
        </p:spPr>
        <p:txBody>
          <a:bodyPr wrap="square">
            <a:spAutoFit/>
          </a:bodyPr>
          <a:lstStyle/>
          <a:p>
            <a:r>
              <a:rPr lang="en-US" altLang="ko-KR" sz="1200" dirty="0" err="1">
                <a:latin typeface="Helvetica" pitchFamily="2" charset="0"/>
              </a:rPr>
              <a:t>Haxby</a:t>
            </a:r>
            <a:r>
              <a:rPr lang="en-US" altLang="ko-KR" sz="1200" dirty="0">
                <a:latin typeface="Helvetica" pitchFamily="2" charset="0"/>
              </a:rPr>
              <a:t> et al., 2014, </a:t>
            </a:r>
            <a:r>
              <a:rPr lang="en-US" altLang="ko-KR" sz="1200" i="1" dirty="0" err="1">
                <a:latin typeface="Helvetica" pitchFamily="2" charset="0"/>
              </a:rPr>
              <a:t>Annu</a:t>
            </a:r>
            <a:r>
              <a:rPr lang="en-US" altLang="ko-KR" sz="1200" i="1" dirty="0">
                <a:latin typeface="Helvetica" pitchFamily="2" charset="0"/>
              </a:rPr>
              <a:t> Rev </a:t>
            </a:r>
            <a:r>
              <a:rPr lang="en-US" altLang="ko-KR" sz="1200" i="1" dirty="0" err="1">
                <a:latin typeface="Helvetica" pitchFamily="2" charset="0"/>
              </a:rPr>
              <a:t>Neurosci</a:t>
            </a:r>
            <a:endParaRPr lang="en-US" altLang="ko-KR" sz="1200" i="1" dirty="0">
              <a:latin typeface="Helvetica" pitchFamily="2" charset="0"/>
            </a:endParaRPr>
          </a:p>
        </p:txBody>
      </p:sp>
      <p:sp>
        <p:nvSpPr>
          <p:cNvPr id="2" name="직사각형 1">
            <a:extLst>
              <a:ext uri="{FF2B5EF4-FFF2-40B4-BE49-F238E27FC236}">
                <a16:creationId xmlns:a16="http://schemas.microsoft.com/office/drawing/2014/main" id="{5BBE26C1-44A9-D84E-8163-B07B60B02891}"/>
              </a:ext>
            </a:extLst>
          </p:cNvPr>
          <p:cNvSpPr/>
          <p:nvPr/>
        </p:nvSpPr>
        <p:spPr>
          <a:xfrm>
            <a:off x="842146" y="1170215"/>
            <a:ext cx="5123518" cy="307777"/>
          </a:xfrm>
          <a:prstGeom prst="rect">
            <a:avLst/>
          </a:prstGeom>
        </p:spPr>
        <p:txBody>
          <a:bodyPr wrap="none">
            <a:spAutoFit/>
          </a:bodyPr>
          <a:lstStyle/>
          <a:p>
            <a:r>
              <a:rPr lang="en-US" altLang="ko-Kore-KR" sz="1400" i="1" dirty="0">
                <a:latin typeface="Helvetica" pitchFamily="2" charset="0"/>
              </a:rPr>
              <a:t>“a low-dimensional projection of the responses across stimuli”</a:t>
            </a:r>
            <a:endParaRPr lang="en-US" altLang="ko-Kore-KR" i="1" dirty="0">
              <a:latin typeface="Helvetica" pitchFamily="2" charset="0"/>
            </a:endParaRPr>
          </a:p>
        </p:txBody>
      </p:sp>
      <p:sp>
        <p:nvSpPr>
          <p:cNvPr id="5" name="직사각형 4">
            <a:extLst>
              <a:ext uri="{FF2B5EF4-FFF2-40B4-BE49-F238E27FC236}">
                <a16:creationId xmlns:a16="http://schemas.microsoft.com/office/drawing/2014/main" id="{DF3EE698-089D-DE41-85FB-539222FCC5F6}"/>
              </a:ext>
            </a:extLst>
          </p:cNvPr>
          <p:cNvSpPr/>
          <p:nvPr/>
        </p:nvSpPr>
        <p:spPr>
          <a:xfrm>
            <a:off x="842146" y="1461050"/>
            <a:ext cx="2675732" cy="307777"/>
          </a:xfrm>
          <a:prstGeom prst="rect">
            <a:avLst/>
          </a:prstGeom>
        </p:spPr>
        <p:txBody>
          <a:bodyPr wrap="none">
            <a:spAutoFit/>
          </a:bodyPr>
          <a:lstStyle/>
          <a:p>
            <a:r>
              <a:rPr lang="en-US" altLang="ko-Kore-KR" sz="1400" i="1" dirty="0">
                <a:latin typeface="Helvetica" pitchFamily="2" charset="0"/>
              </a:rPr>
              <a:t>“a low-dimensional embedding”</a:t>
            </a:r>
            <a:endParaRPr lang="en-US" altLang="ko-Kore-KR" i="1" dirty="0">
              <a:latin typeface="Helvetica" pitchFamily="2" charset="0"/>
            </a:endParaRPr>
          </a:p>
        </p:txBody>
      </p:sp>
      <p:sp>
        <p:nvSpPr>
          <p:cNvPr id="13" name="직사각형 12">
            <a:extLst>
              <a:ext uri="{FF2B5EF4-FFF2-40B4-BE49-F238E27FC236}">
                <a16:creationId xmlns:a16="http://schemas.microsoft.com/office/drawing/2014/main" id="{04446CFF-8D39-5945-9967-6AB40CF4FC67}"/>
              </a:ext>
            </a:extLst>
          </p:cNvPr>
          <p:cNvSpPr/>
          <p:nvPr/>
        </p:nvSpPr>
        <p:spPr>
          <a:xfrm>
            <a:off x="238455" y="871770"/>
            <a:ext cx="1207382" cy="276999"/>
          </a:xfrm>
          <a:prstGeom prst="rect">
            <a:avLst/>
          </a:prstGeom>
        </p:spPr>
        <p:txBody>
          <a:bodyPr wrap="none">
            <a:spAutoFit/>
          </a:bodyPr>
          <a:lstStyle/>
          <a:p>
            <a:r>
              <a:rPr lang="en-US" altLang="ko-Kore-KR" sz="1200" dirty="0" err="1">
                <a:latin typeface="Helvetica" pitchFamily="2" charset="0"/>
              </a:rPr>
              <a:t>Poldrack</a:t>
            </a:r>
            <a:r>
              <a:rPr lang="en-US" altLang="ko-Kore-KR" sz="1200" dirty="0">
                <a:latin typeface="Helvetica" pitchFamily="2" charset="0"/>
              </a:rPr>
              <a:t>, 2020</a:t>
            </a:r>
          </a:p>
        </p:txBody>
      </p:sp>
    </p:spTree>
    <p:extLst>
      <p:ext uri="{BB962C8B-B14F-4D97-AF65-F5344CB8AC3E}">
        <p14:creationId xmlns:p14="http://schemas.microsoft.com/office/powerpoint/2010/main" val="222820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3C82FEE4-4220-D84D-8ADB-DE5A993B9B3B}"/>
              </a:ext>
            </a:extLst>
          </p:cNvPr>
          <p:cNvGrpSpPr/>
          <p:nvPr/>
        </p:nvGrpSpPr>
        <p:grpSpPr>
          <a:xfrm>
            <a:off x="1" y="-2"/>
            <a:ext cx="9144000" cy="5143502"/>
            <a:chOff x="0" y="-2"/>
            <a:chExt cx="12192001" cy="6864451"/>
          </a:xfrm>
        </p:grpSpPr>
        <p:pic>
          <p:nvPicPr>
            <p:cNvPr id="22" name="그림 21">
              <a:extLst>
                <a:ext uri="{FF2B5EF4-FFF2-40B4-BE49-F238E27FC236}">
                  <a16:creationId xmlns:a16="http://schemas.microsoft.com/office/drawing/2014/main" id="{88B06038-DA23-E340-82E9-10C38A286E4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23" name="직사각형 22">
              <a:extLst>
                <a:ext uri="{FF2B5EF4-FFF2-40B4-BE49-F238E27FC236}">
                  <a16:creationId xmlns:a16="http://schemas.microsoft.com/office/drawing/2014/main" id="{6117DF17-1639-4B42-BF03-5C011523683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646109"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space</a:t>
            </a:r>
          </a:p>
        </p:txBody>
      </p:sp>
      <p:pic>
        <p:nvPicPr>
          <p:cNvPr id="18" name="그림 17">
            <a:extLst>
              <a:ext uri="{FF2B5EF4-FFF2-40B4-BE49-F238E27FC236}">
                <a16:creationId xmlns:a16="http://schemas.microsoft.com/office/drawing/2014/main" id="{B17AC9F7-D8E1-9847-BAAA-31E6FFD83739}"/>
              </a:ext>
            </a:extLst>
          </p:cNvPr>
          <p:cNvPicPr>
            <a:picLocks noChangeAspect="1"/>
          </p:cNvPicPr>
          <p:nvPr/>
        </p:nvPicPr>
        <p:blipFill>
          <a:blip r:embed="rId4"/>
          <a:stretch>
            <a:fillRect/>
          </a:stretch>
        </p:blipFill>
        <p:spPr>
          <a:xfrm>
            <a:off x="1189856" y="752951"/>
            <a:ext cx="6630334" cy="3949476"/>
          </a:xfrm>
          <a:prstGeom prst="rect">
            <a:avLst/>
          </a:prstGeom>
        </p:spPr>
      </p:pic>
      <p:sp>
        <p:nvSpPr>
          <p:cNvPr id="8" name="직사각형 7">
            <a:extLst>
              <a:ext uri="{FF2B5EF4-FFF2-40B4-BE49-F238E27FC236}">
                <a16:creationId xmlns:a16="http://schemas.microsoft.com/office/drawing/2014/main" id="{C1A478BE-3BC2-F84D-8B84-5AF3388F6E78}"/>
              </a:ext>
            </a:extLst>
          </p:cNvPr>
          <p:cNvSpPr/>
          <p:nvPr/>
        </p:nvSpPr>
        <p:spPr>
          <a:xfrm>
            <a:off x="6938594" y="4855519"/>
            <a:ext cx="2474383"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grpSp>
        <p:nvGrpSpPr>
          <p:cNvPr id="20" name="그룹 19">
            <a:extLst>
              <a:ext uri="{FF2B5EF4-FFF2-40B4-BE49-F238E27FC236}">
                <a16:creationId xmlns:a16="http://schemas.microsoft.com/office/drawing/2014/main" id="{B3B7C8CF-B49C-2848-8295-6AF1D9B6DB73}"/>
              </a:ext>
            </a:extLst>
          </p:cNvPr>
          <p:cNvGrpSpPr/>
          <p:nvPr/>
        </p:nvGrpSpPr>
        <p:grpSpPr>
          <a:xfrm>
            <a:off x="3674213" y="1904846"/>
            <a:ext cx="5070875" cy="2563630"/>
            <a:chOff x="3674213" y="1904846"/>
            <a:chExt cx="5070875" cy="2563630"/>
          </a:xfrm>
        </p:grpSpPr>
        <p:sp>
          <p:nvSpPr>
            <p:cNvPr id="13" name="TextBox 12">
              <a:extLst>
                <a:ext uri="{FF2B5EF4-FFF2-40B4-BE49-F238E27FC236}">
                  <a16:creationId xmlns:a16="http://schemas.microsoft.com/office/drawing/2014/main" id="{F70F7F09-640E-FD44-85EE-6AC2922EA3FB}"/>
                </a:ext>
              </a:extLst>
            </p:cNvPr>
            <p:cNvSpPr txBox="1"/>
            <p:nvPr/>
          </p:nvSpPr>
          <p:spPr>
            <a:xfrm>
              <a:off x="3674213" y="4168394"/>
              <a:ext cx="5070875" cy="300082"/>
            </a:xfrm>
            <a:prstGeom prst="rect">
              <a:avLst/>
            </a:prstGeom>
            <a:noFill/>
          </p:spPr>
          <p:txBody>
            <a:bodyPr wrap="none" rtlCol="0">
              <a:spAutoFit/>
            </a:bodyPr>
            <a:lstStyle/>
            <a:p>
              <a:r>
                <a:rPr kumimoji="1" lang="en-US" altLang="ko-KR" dirty="0">
                  <a:latin typeface="PT Sans" panose="020B0503020203020204" pitchFamily="34" charset="0"/>
                </a:rPr>
                <a:t>Any types of embedding can be used! (e.g., </a:t>
              </a:r>
              <a:r>
                <a:rPr kumimoji="1" lang="en-US" altLang="ko-KR" dirty="0">
                  <a:solidFill>
                    <a:schemeClr val="accent6"/>
                  </a:solidFill>
                  <a:latin typeface="PT Sans" panose="020B0503020203020204" pitchFamily="34" charset="0"/>
                </a:rPr>
                <a:t>animate</a:t>
              </a:r>
              <a:r>
                <a:rPr kumimoji="1" lang="en-US" altLang="ko-KR" dirty="0">
                  <a:latin typeface="PT Sans" panose="020B0503020203020204" pitchFamily="34" charset="0"/>
                </a:rPr>
                <a:t> vs. </a:t>
              </a:r>
              <a:r>
                <a:rPr kumimoji="1" lang="en-US" altLang="ko-KR" dirty="0">
                  <a:solidFill>
                    <a:schemeClr val="accent2"/>
                  </a:solidFill>
                  <a:latin typeface="PT Sans" panose="020B0503020203020204" pitchFamily="34" charset="0"/>
                </a:rPr>
                <a:t>inanimate</a:t>
              </a:r>
              <a:r>
                <a:rPr kumimoji="1" lang="en-US" altLang="ko-KR" dirty="0">
                  <a:latin typeface="PT Sans" panose="020B0503020203020204" pitchFamily="34" charset="0"/>
                </a:rPr>
                <a:t>?)</a:t>
              </a:r>
            </a:p>
          </p:txBody>
        </p:sp>
        <p:grpSp>
          <p:nvGrpSpPr>
            <p:cNvPr id="15" name="그룹 14">
              <a:extLst>
                <a:ext uri="{FF2B5EF4-FFF2-40B4-BE49-F238E27FC236}">
                  <a16:creationId xmlns:a16="http://schemas.microsoft.com/office/drawing/2014/main" id="{18A9770A-D1F0-C94F-A000-FEC255CD2582}"/>
                </a:ext>
              </a:extLst>
            </p:cNvPr>
            <p:cNvGrpSpPr/>
            <p:nvPr/>
          </p:nvGrpSpPr>
          <p:grpSpPr>
            <a:xfrm>
              <a:off x="6183139" y="1904846"/>
              <a:ext cx="2413327" cy="907133"/>
              <a:chOff x="6183139" y="1904846"/>
              <a:chExt cx="2413327" cy="907133"/>
            </a:xfrm>
          </p:grpSpPr>
          <p:sp>
            <p:nvSpPr>
              <p:cNvPr id="7" name="자유형 6">
                <a:extLst>
                  <a:ext uri="{FF2B5EF4-FFF2-40B4-BE49-F238E27FC236}">
                    <a16:creationId xmlns:a16="http://schemas.microsoft.com/office/drawing/2014/main" id="{44A6572B-5145-564D-9798-CA6F222B0B10}"/>
                  </a:ext>
                </a:extLst>
              </p:cNvPr>
              <p:cNvSpPr/>
              <p:nvPr/>
            </p:nvSpPr>
            <p:spPr>
              <a:xfrm>
                <a:off x="6183139" y="1904846"/>
                <a:ext cx="1484868" cy="907133"/>
              </a:xfrm>
              <a:custGeom>
                <a:avLst/>
                <a:gdLst>
                  <a:gd name="connsiteX0" fmla="*/ 5994 w 1484868"/>
                  <a:gd name="connsiteY0" fmla="*/ 499687 h 907133"/>
                  <a:gd name="connsiteX1" fmla="*/ 192261 w 1484868"/>
                  <a:gd name="connsiteY1" fmla="*/ 237221 h 907133"/>
                  <a:gd name="connsiteX2" fmla="*/ 784928 w 1484868"/>
                  <a:gd name="connsiteY2" fmla="*/ 8621 h 907133"/>
                  <a:gd name="connsiteX3" fmla="*/ 1402994 w 1484868"/>
                  <a:gd name="connsiteY3" fmla="*/ 93287 h 907133"/>
                  <a:gd name="connsiteX4" fmla="*/ 1445328 w 1484868"/>
                  <a:gd name="connsiteY4" fmla="*/ 508154 h 907133"/>
                  <a:gd name="connsiteX5" fmla="*/ 1098194 w 1484868"/>
                  <a:gd name="connsiteY5" fmla="*/ 745221 h 907133"/>
                  <a:gd name="connsiteX6" fmla="*/ 844194 w 1484868"/>
                  <a:gd name="connsiteY6" fmla="*/ 906087 h 907133"/>
                  <a:gd name="connsiteX7" fmla="*/ 175328 w 1484868"/>
                  <a:gd name="connsiteY7" fmla="*/ 804487 h 907133"/>
                  <a:gd name="connsiteX8" fmla="*/ 56794 w 1484868"/>
                  <a:gd name="connsiteY8" fmla="*/ 609754 h 907133"/>
                  <a:gd name="connsiteX9" fmla="*/ 5994 w 1484868"/>
                  <a:gd name="connsiteY9" fmla="*/ 499687 h 90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4868" h="907133">
                    <a:moveTo>
                      <a:pt x="5994" y="499687"/>
                    </a:moveTo>
                    <a:cubicBezTo>
                      <a:pt x="28572" y="437598"/>
                      <a:pt x="62439" y="319065"/>
                      <a:pt x="192261" y="237221"/>
                    </a:cubicBezTo>
                    <a:cubicBezTo>
                      <a:pt x="322083" y="155377"/>
                      <a:pt x="583139" y="32610"/>
                      <a:pt x="784928" y="8621"/>
                    </a:cubicBezTo>
                    <a:cubicBezTo>
                      <a:pt x="986717" y="-15368"/>
                      <a:pt x="1292927" y="10032"/>
                      <a:pt x="1402994" y="93287"/>
                    </a:cubicBezTo>
                    <a:cubicBezTo>
                      <a:pt x="1513061" y="176542"/>
                      <a:pt x="1496128" y="399498"/>
                      <a:pt x="1445328" y="508154"/>
                    </a:cubicBezTo>
                    <a:cubicBezTo>
                      <a:pt x="1394528" y="616810"/>
                      <a:pt x="1198383" y="678899"/>
                      <a:pt x="1098194" y="745221"/>
                    </a:cubicBezTo>
                    <a:cubicBezTo>
                      <a:pt x="998005" y="811543"/>
                      <a:pt x="998005" y="896209"/>
                      <a:pt x="844194" y="906087"/>
                    </a:cubicBezTo>
                    <a:cubicBezTo>
                      <a:pt x="690383" y="915965"/>
                      <a:pt x="306561" y="853876"/>
                      <a:pt x="175328" y="804487"/>
                    </a:cubicBezTo>
                    <a:cubicBezTo>
                      <a:pt x="44095" y="755098"/>
                      <a:pt x="83605" y="659143"/>
                      <a:pt x="56794" y="609754"/>
                    </a:cubicBezTo>
                    <a:cubicBezTo>
                      <a:pt x="29983" y="560365"/>
                      <a:pt x="-16584" y="561776"/>
                      <a:pt x="5994" y="49968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33D508CD-5E7F-E140-9770-DD3F3A09FF53}"/>
                  </a:ext>
                </a:extLst>
              </p:cNvPr>
              <p:cNvSpPr/>
              <p:nvPr/>
            </p:nvSpPr>
            <p:spPr>
              <a:xfrm>
                <a:off x="7668007" y="2058330"/>
                <a:ext cx="928459" cy="300082"/>
              </a:xfrm>
              <a:prstGeom prst="rect">
                <a:avLst/>
              </a:prstGeom>
            </p:spPr>
            <p:txBody>
              <a:bodyPr wrap="none">
                <a:spAutoFit/>
              </a:bodyPr>
              <a:lstStyle/>
              <a:p>
                <a:r>
                  <a:rPr kumimoji="1" lang="en-US" altLang="ko-KR" dirty="0">
                    <a:solidFill>
                      <a:schemeClr val="accent2"/>
                    </a:solidFill>
                    <a:latin typeface="PT Sans" panose="020B0503020203020204" pitchFamily="34" charset="0"/>
                  </a:rPr>
                  <a:t>inanimate</a:t>
                </a:r>
                <a:endParaRPr lang="ko-KR" altLang="en-US" dirty="0"/>
              </a:p>
            </p:txBody>
          </p:sp>
        </p:grpSp>
        <p:grpSp>
          <p:nvGrpSpPr>
            <p:cNvPr id="16" name="그룹 15">
              <a:extLst>
                <a:ext uri="{FF2B5EF4-FFF2-40B4-BE49-F238E27FC236}">
                  <a16:creationId xmlns:a16="http://schemas.microsoft.com/office/drawing/2014/main" id="{1A922EC0-8B40-5642-A97F-ED6BD878D4AD}"/>
                </a:ext>
              </a:extLst>
            </p:cNvPr>
            <p:cNvGrpSpPr/>
            <p:nvPr/>
          </p:nvGrpSpPr>
          <p:grpSpPr>
            <a:xfrm>
              <a:off x="6209650" y="3247485"/>
              <a:ext cx="1772291" cy="690077"/>
              <a:chOff x="6209650" y="3247485"/>
              <a:chExt cx="1772291" cy="690077"/>
            </a:xfrm>
          </p:grpSpPr>
          <p:sp>
            <p:nvSpPr>
              <p:cNvPr id="9" name="자유형 8">
                <a:extLst>
                  <a:ext uri="{FF2B5EF4-FFF2-40B4-BE49-F238E27FC236}">
                    <a16:creationId xmlns:a16="http://schemas.microsoft.com/office/drawing/2014/main" id="{2F1FE355-DA10-F241-B9E3-F6D2D615C11D}"/>
                  </a:ext>
                </a:extLst>
              </p:cNvPr>
              <p:cNvSpPr/>
              <p:nvPr/>
            </p:nvSpPr>
            <p:spPr>
              <a:xfrm>
                <a:off x="6209650" y="3247485"/>
                <a:ext cx="984896" cy="690077"/>
              </a:xfrm>
              <a:custGeom>
                <a:avLst/>
                <a:gdLst>
                  <a:gd name="connsiteX0" fmla="*/ 351131 w 984896"/>
                  <a:gd name="connsiteY0" fmla="*/ 25771 h 690077"/>
                  <a:gd name="connsiteX1" fmla="*/ 3998 w 984896"/>
                  <a:gd name="connsiteY1" fmla="*/ 288238 h 690077"/>
                  <a:gd name="connsiteX2" fmla="*/ 215665 w 984896"/>
                  <a:gd name="connsiteY2" fmla="*/ 686171 h 690077"/>
                  <a:gd name="connsiteX3" fmla="*/ 969198 w 984896"/>
                  <a:gd name="connsiteY3" fmla="*/ 466038 h 690077"/>
                  <a:gd name="connsiteX4" fmla="*/ 698265 w 984896"/>
                  <a:gd name="connsiteY4" fmla="*/ 59638 h 690077"/>
                  <a:gd name="connsiteX5" fmla="*/ 351131 w 984896"/>
                  <a:gd name="connsiteY5" fmla="*/ 25771 h 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96" h="690077">
                    <a:moveTo>
                      <a:pt x="351131" y="25771"/>
                    </a:moveTo>
                    <a:cubicBezTo>
                      <a:pt x="235420" y="63871"/>
                      <a:pt x="26576" y="178171"/>
                      <a:pt x="3998" y="288238"/>
                    </a:cubicBezTo>
                    <a:cubicBezTo>
                      <a:pt x="-18580" y="398305"/>
                      <a:pt x="54798" y="656538"/>
                      <a:pt x="215665" y="686171"/>
                    </a:cubicBezTo>
                    <a:cubicBezTo>
                      <a:pt x="376532" y="715804"/>
                      <a:pt x="888765" y="570460"/>
                      <a:pt x="969198" y="466038"/>
                    </a:cubicBezTo>
                    <a:cubicBezTo>
                      <a:pt x="1049631" y="361616"/>
                      <a:pt x="799865" y="133016"/>
                      <a:pt x="698265" y="59638"/>
                    </a:cubicBezTo>
                    <a:cubicBezTo>
                      <a:pt x="596665" y="-13740"/>
                      <a:pt x="466842" y="-12329"/>
                      <a:pt x="351131" y="25771"/>
                    </a:cubicBezTo>
                    <a:close/>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DF2FD494-5A4E-1648-A7B7-701781D4F2C5}"/>
                  </a:ext>
                </a:extLst>
              </p:cNvPr>
              <p:cNvSpPr/>
              <p:nvPr/>
            </p:nvSpPr>
            <p:spPr>
              <a:xfrm>
                <a:off x="7194546" y="3513751"/>
                <a:ext cx="787395" cy="300082"/>
              </a:xfrm>
              <a:prstGeom prst="rect">
                <a:avLst/>
              </a:prstGeom>
            </p:spPr>
            <p:txBody>
              <a:bodyPr wrap="none">
                <a:spAutoFit/>
              </a:bodyPr>
              <a:lstStyle/>
              <a:p>
                <a:r>
                  <a:rPr kumimoji="1" lang="en-US" altLang="ko-KR" dirty="0">
                    <a:solidFill>
                      <a:schemeClr val="accent6"/>
                    </a:solidFill>
                    <a:latin typeface="PT Sans" panose="020B0503020203020204" pitchFamily="34" charset="0"/>
                  </a:rPr>
                  <a:t>animate</a:t>
                </a:r>
                <a:endParaRPr lang="ko-KR" altLang="en-US" dirty="0">
                  <a:solidFill>
                    <a:schemeClr val="accent6"/>
                  </a:solidFill>
                </a:endParaRPr>
              </a:p>
            </p:txBody>
          </p:sp>
        </p:grpSp>
      </p:grpSp>
    </p:spTree>
    <p:extLst>
      <p:ext uri="{BB962C8B-B14F-4D97-AF65-F5344CB8AC3E}">
        <p14:creationId xmlns:p14="http://schemas.microsoft.com/office/powerpoint/2010/main" val="10411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18F05C21-208A-B049-8818-0A6147CEE613}"/>
              </a:ext>
            </a:extLst>
          </p:cNvPr>
          <p:cNvGrpSpPr/>
          <p:nvPr/>
        </p:nvGrpSpPr>
        <p:grpSpPr>
          <a:xfrm>
            <a:off x="1" y="-2"/>
            <a:ext cx="9144000" cy="5143506"/>
            <a:chOff x="0" y="-2"/>
            <a:chExt cx="12192001" cy="6864451"/>
          </a:xfrm>
        </p:grpSpPr>
        <p:pic>
          <p:nvPicPr>
            <p:cNvPr id="14" name="그림 13">
              <a:extLst>
                <a:ext uri="{FF2B5EF4-FFF2-40B4-BE49-F238E27FC236}">
                  <a16:creationId xmlns:a16="http://schemas.microsoft.com/office/drawing/2014/main" id="{70721B9A-04B6-7747-A055-F5CCEA44D40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5" name="직사각형 14">
              <a:extLst>
                <a:ext uri="{FF2B5EF4-FFF2-40B4-BE49-F238E27FC236}">
                  <a16:creationId xmlns:a16="http://schemas.microsoft.com/office/drawing/2014/main" id="{C43DAABF-96AD-BD4E-98F1-CBE5E4B6717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1477905" cy="400110"/>
          </a:xfrm>
          <a:prstGeom prst="rect">
            <a:avLst/>
          </a:prstGeom>
        </p:spPr>
        <p:txBody>
          <a:bodyPr wrap="none">
            <a:spAutoFit/>
          </a:bodyPr>
          <a:lstStyle/>
          <a:p>
            <a:r>
              <a:rPr lang="en-US" altLang="ko-KR" sz="2000" dirty="0">
                <a:solidFill>
                  <a:schemeClr val="tx1">
                    <a:lumMod val="65000"/>
                    <a:lumOff val="35000"/>
                  </a:schemeClr>
                </a:solidFill>
                <a:latin typeface="PT Sans Narrow" charset="-52"/>
                <a:ea typeface="BM JUA OTF" panose="02020603020101020101" pitchFamily="18" charset="-127"/>
                <a:cs typeface="PT Sans Narrow" charset="-52"/>
              </a:rPr>
              <a:t>Key references</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46350E9B-6537-1B47-A1BB-06702335D14C}"/>
              </a:ext>
            </a:extLst>
          </p:cNvPr>
          <p:cNvGrpSpPr/>
          <p:nvPr/>
        </p:nvGrpSpPr>
        <p:grpSpPr>
          <a:xfrm>
            <a:off x="410379" y="605338"/>
            <a:ext cx="8082927" cy="1639113"/>
            <a:chOff x="312407" y="691656"/>
            <a:chExt cx="8082927" cy="1639113"/>
          </a:xfrm>
        </p:grpSpPr>
        <p:pic>
          <p:nvPicPr>
            <p:cNvPr id="4" name="그림 3">
              <a:extLst>
                <a:ext uri="{FF2B5EF4-FFF2-40B4-BE49-F238E27FC236}">
                  <a16:creationId xmlns:a16="http://schemas.microsoft.com/office/drawing/2014/main" id="{BF441874-B3EF-044B-9683-4879939E25A2}"/>
                </a:ext>
              </a:extLst>
            </p:cNvPr>
            <p:cNvPicPr>
              <a:picLocks noChangeAspect="1"/>
            </p:cNvPicPr>
            <p:nvPr/>
          </p:nvPicPr>
          <p:blipFill>
            <a:blip r:embed="rId4"/>
            <a:stretch>
              <a:fillRect/>
            </a:stretch>
          </p:blipFill>
          <p:spPr>
            <a:xfrm>
              <a:off x="312407" y="691656"/>
              <a:ext cx="5891796" cy="1639113"/>
            </a:xfrm>
            <a:prstGeom prst="rect">
              <a:avLst/>
            </a:prstGeom>
          </p:spPr>
        </p:pic>
        <p:sp>
          <p:nvSpPr>
            <p:cNvPr id="5" name="텍스트 상자 7">
              <a:extLst>
                <a:ext uri="{FF2B5EF4-FFF2-40B4-BE49-F238E27FC236}">
                  <a16:creationId xmlns:a16="http://schemas.microsoft.com/office/drawing/2014/main" id="{1049827B-C869-D649-B876-3593F74E5755}"/>
                </a:ext>
              </a:extLst>
            </p:cNvPr>
            <p:cNvSpPr txBox="1"/>
            <p:nvPr/>
          </p:nvSpPr>
          <p:spPr>
            <a:xfrm>
              <a:off x="6388759" y="1211797"/>
              <a:ext cx="2006575" cy="584775"/>
            </a:xfrm>
            <a:prstGeom prst="rect">
              <a:avLst/>
            </a:prstGeom>
            <a:noFill/>
          </p:spPr>
          <p:txBody>
            <a:bodyPr wrap="none" rtlCol="0">
              <a:spAutoFit/>
            </a:bodyPr>
            <a:lstStyle/>
            <a:p>
              <a:pPr marL="138113" indent="-138113">
                <a:buFont typeface="Arial" panose="020B0604020202020204" pitchFamily="34" charset="0"/>
                <a:buChar char="•"/>
              </a:pPr>
              <a:r>
                <a:rPr kumimoji="1" lang="en-US" altLang="ko-KR" sz="1600" dirty="0">
                  <a:latin typeface="PT Sans Narrow" charset="-52"/>
                  <a:ea typeface="PT Sans Narrow" charset="-52"/>
                  <a:cs typeface="PT Sans Narrow" charset="-52"/>
                </a:rPr>
                <a:t>the original RSA paper</a:t>
              </a:r>
            </a:p>
            <a:p>
              <a:pPr marL="138113" indent="-138113">
                <a:buFont typeface="Arial" panose="020B0604020202020204" pitchFamily="34" charset="0"/>
                <a:buChar char="•"/>
              </a:pPr>
              <a:r>
                <a:rPr kumimoji="1" lang="en-US" altLang="ko-KR" sz="1600" dirty="0">
                  <a:latin typeface="PT Sans Narrow" charset="-52"/>
                  <a:ea typeface="PT Sans Narrow" charset="-52"/>
                  <a:cs typeface="PT Sans Narrow" charset="-52"/>
                </a:rPr>
                <a:t>Cited by 1996 </a:t>
              </a:r>
              <a:r>
                <a:rPr kumimoji="1" lang="en-US" altLang="ko-KR" sz="1100" dirty="0">
                  <a:latin typeface="PT Sans Narrow" charset="-52"/>
                  <a:ea typeface="PT Sans Narrow" charset="-52"/>
                  <a:cs typeface="PT Sans Narrow" charset="-52"/>
                </a:rPr>
                <a:t>(2021. 4. 23)</a:t>
              </a:r>
              <a:endParaRPr kumimoji="1" lang="ko-KR" altLang="en-US" sz="1100" dirty="0">
                <a:latin typeface="PT Sans Narrow" charset="-52"/>
                <a:ea typeface="PT Sans Narrow" charset="-52"/>
                <a:cs typeface="PT Sans Narrow" charset="-52"/>
              </a:endParaRPr>
            </a:p>
          </p:txBody>
        </p:sp>
      </p:grpSp>
      <p:pic>
        <p:nvPicPr>
          <p:cNvPr id="6" name="그림 5">
            <a:extLst>
              <a:ext uri="{FF2B5EF4-FFF2-40B4-BE49-F238E27FC236}">
                <a16:creationId xmlns:a16="http://schemas.microsoft.com/office/drawing/2014/main" id="{A0940E90-9164-0B4A-9D4E-7643E6CE83B8}"/>
              </a:ext>
            </a:extLst>
          </p:cNvPr>
          <p:cNvPicPr>
            <a:picLocks noChangeAspect="1"/>
          </p:cNvPicPr>
          <p:nvPr/>
        </p:nvPicPr>
        <p:blipFill>
          <a:blip r:embed="rId5"/>
          <a:stretch>
            <a:fillRect/>
          </a:stretch>
        </p:blipFill>
        <p:spPr>
          <a:xfrm>
            <a:off x="134035" y="2308645"/>
            <a:ext cx="4871736" cy="1179377"/>
          </a:xfrm>
          <a:prstGeom prst="rect">
            <a:avLst/>
          </a:prstGeom>
        </p:spPr>
      </p:pic>
      <p:grpSp>
        <p:nvGrpSpPr>
          <p:cNvPr id="9" name="그룹 8">
            <a:extLst>
              <a:ext uri="{FF2B5EF4-FFF2-40B4-BE49-F238E27FC236}">
                <a16:creationId xmlns:a16="http://schemas.microsoft.com/office/drawing/2014/main" id="{4137D42F-6FFD-7548-941B-4A19CDE072B5}"/>
              </a:ext>
            </a:extLst>
          </p:cNvPr>
          <p:cNvGrpSpPr/>
          <p:nvPr/>
        </p:nvGrpSpPr>
        <p:grpSpPr>
          <a:xfrm>
            <a:off x="5537838" y="2378748"/>
            <a:ext cx="3257831" cy="2218549"/>
            <a:chOff x="5495949" y="2831130"/>
            <a:chExt cx="3257831" cy="2218549"/>
          </a:xfrm>
        </p:grpSpPr>
        <p:pic>
          <p:nvPicPr>
            <p:cNvPr id="7" name="그림 6">
              <a:extLst>
                <a:ext uri="{FF2B5EF4-FFF2-40B4-BE49-F238E27FC236}">
                  <a16:creationId xmlns:a16="http://schemas.microsoft.com/office/drawing/2014/main" id="{FD614E27-043B-0243-8B88-F40F62D91F96}"/>
                </a:ext>
              </a:extLst>
            </p:cNvPr>
            <p:cNvPicPr>
              <a:picLocks noChangeAspect="1"/>
            </p:cNvPicPr>
            <p:nvPr/>
          </p:nvPicPr>
          <p:blipFill>
            <a:blip r:embed="rId6"/>
            <a:stretch>
              <a:fillRect/>
            </a:stretch>
          </p:blipFill>
          <p:spPr>
            <a:xfrm>
              <a:off x="5495949" y="2831130"/>
              <a:ext cx="3094030" cy="2081438"/>
            </a:xfrm>
            <a:prstGeom prst="rect">
              <a:avLst/>
            </a:prstGeom>
          </p:spPr>
        </p:pic>
        <p:pic>
          <p:nvPicPr>
            <p:cNvPr id="8" name="그림 7">
              <a:extLst>
                <a:ext uri="{FF2B5EF4-FFF2-40B4-BE49-F238E27FC236}">
                  <a16:creationId xmlns:a16="http://schemas.microsoft.com/office/drawing/2014/main" id="{0F1B715F-FEA8-C942-861A-FA21B12A92AC}"/>
                </a:ext>
              </a:extLst>
            </p:cNvPr>
            <p:cNvPicPr>
              <a:picLocks noChangeAspect="1"/>
            </p:cNvPicPr>
            <p:nvPr/>
          </p:nvPicPr>
          <p:blipFill>
            <a:blip r:embed="rId7"/>
            <a:stretch>
              <a:fillRect/>
            </a:stretch>
          </p:blipFill>
          <p:spPr>
            <a:xfrm>
              <a:off x="6757261" y="4837451"/>
              <a:ext cx="1996519" cy="212228"/>
            </a:xfrm>
            <a:prstGeom prst="rect">
              <a:avLst/>
            </a:prstGeom>
          </p:spPr>
        </p:pic>
      </p:grpSp>
      <p:pic>
        <p:nvPicPr>
          <p:cNvPr id="11" name="그림 10">
            <a:extLst>
              <a:ext uri="{FF2B5EF4-FFF2-40B4-BE49-F238E27FC236}">
                <a16:creationId xmlns:a16="http://schemas.microsoft.com/office/drawing/2014/main" id="{BC11CA42-B977-A143-BEB9-E585B5C79465}"/>
              </a:ext>
            </a:extLst>
          </p:cNvPr>
          <p:cNvPicPr>
            <a:picLocks noChangeAspect="1"/>
          </p:cNvPicPr>
          <p:nvPr/>
        </p:nvPicPr>
        <p:blipFill>
          <a:blip r:embed="rId8"/>
          <a:stretch>
            <a:fillRect/>
          </a:stretch>
        </p:blipFill>
        <p:spPr>
          <a:xfrm>
            <a:off x="1178074" y="3584224"/>
            <a:ext cx="3581087" cy="1372064"/>
          </a:xfrm>
          <a:prstGeom prst="rect">
            <a:avLst/>
          </a:prstGeom>
        </p:spPr>
      </p:pic>
    </p:spTree>
    <p:extLst>
      <p:ext uri="{BB962C8B-B14F-4D97-AF65-F5344CB8AC3E}">
        <p14:creationId xmlns:p14="http://schemas.microsoft.com/office/powerpoint/2010/main" val="403100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43EE50CE-B6CA-A749-924E-76AF52ABD671}"/>
              </a:ext>
            </a:extLst>
          </p:cNvPr>
          <p:cNvGrpSpPr/>
          <p:nvPr/>
        </p:nvGrpSpPr>
        <p:grpSpPr>
          <a:xfrm>
            <a:off x="1" y="-2"/>
            <a:ext cx="9144000" cy="5143502"/>
            <a:chOff x="0" y="-2"/>
            <a:chExt cx="12192001" cy="6864451"/>
          </a:xfrm>
        </p:grpSpPr>
        <p:pic>
          <p:nvPicPr>
            <p:cNvPr id="13" name="그림 12">
              <a:extLst>
                <a:ext uri="{FF2B5EF4-FFF2-40B4-BE49-F238E27FC236}">
                  <a16:creationId xmlns:a16="http://schemas.microsoft.com/office/drawing/2014/main" id="{7ED3F4D4-7649-F04B-BFE0-80E8DBC599C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4" name="직사각형 13">
              <a:extLst>
                <a:ext uri="{FF2B5EF4-FFF2-40B4-BE49-F238E27FC236}">
                  <a16:creationId xmlns:a16="http://schemas.microsoft.com/office/drawing/2014/main" id="{7A7F27F6-E05E-2E48-9913-D12877CAEBD9}"/>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646109"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space</a:t>
            </a:r>
          </a:p>
        </p:txBody>
      </p:sp>
      <p:sp>
        <p:nvSpPr>
          <p:cNvPr id="8" name="직사각형 7">
            <a:extLst>
              <a:ext uri="{FF2B5EF4-FFF2-40B4-BE49-F238E27FC236}">
                <a16:creationId xmlns:a16="http://schemas.microsoft.com/office/drawing/2014/main" id="{C1A478BE-3BC2-F84D-8B84-5AF3388F6E78}"/>
              </a:ext>
            </a:extLst>
          </p:cNvPr>
          <p:cNvSpPr/>
          <p:nvPr/>
        </p:nvSpPr>
        <p:spPr>
          <a:xfrm>
            <a:off x="6671733" y="4830119"/>
            <a:ext cx="26754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2008, </a:t>
            </a:r>
            <a:r>
              <a:rPr lang="en-US" altLang="ko-KR" sz="900" i="1" dirty="0">
                <a:latin typeface="Helvetica" pitchFamily="2" charset="0"/>
              </a:rPr>
              <a:t>Front Sys </a:t>
            </a:r>
            <a:r>
              <a:rPr lang="en-US" altLang="ko-KR" sz="900" i="1" dirty="0" err="1">
                <a:latin typeface="Helvetica" pitchFamily="2" charset="0"/>
              </a:rPr>
              <a:t>Neurosci</a:t>
            </a:r>
            <a:endParaRPr lang="en-US" altLang="ko-KR" sz="900" i="1" dirty="0">
              <a:latin typeface="Helvetica" pitchFamily="2" charset="0"/>
            </a:endParaRPr>
          </a:p>
        </p:txBody>
      </p:sp>
      <p:grpSp>
        <p:nvGrpSpPr>
          <p:cNvPr id="5" name="그룹 4">
            <a:extLst>
              <a:ext uri="{FF2B5EF4-FFF2-40B4-BE49-F238E27FC236}">
                <a16:creationId xmlns:a16="http://schemas.microsoft.com/office/drawing/2014/main" id="{3DA9B387-E9D4-E241-9A1A-E8B2CE735748}"/>
              </a:ext>
            </a:extLst>
          </p:cNvPr>
          <p:cNvGrpSpPr/>
          <p:nvPr/>
        </p:nvGrpSpPr>
        <p:grpSpPr>
          <a:xfrm>
            <a:off x="4119547" y="784274"/>
            <a:ext cx="4018215" cy="3768379"/>
            <a:chOff x="3858290" y="750897"/>
            <a:chExt cx="4018215" cy="3768379"/>
          </a:xfrm>
        </p:grpSpPr>
        <p:sp>
          <p:nvSpPr>
            <p:cNvPr id="2" name="TextBox 1">
              <a:extLst>
                <a:ext uri="{FF2B5EF4-FFF2-40B4-BE49-F238E27FC236}">
                  <a16:creationId xmlns:a16="http://schemas.microsoft.com/office/drawing/2014/main" id="{F57E379A-909B-E841-B1A5-AA1C44D5103E}"/>
                </a:ext>
              </a:extLst>
            </p:cNvPr>
            <p:cNvSpPr txBox="1"/>
            <p:nvPr/>
          </p:nvSpPr>
          <p:spPr>
            <a:xfrm>
              <a:off x="4673001" y="4219194"/>
              <a:ext cx="2388795" cy="300082"/>
            </a:xfrm>
            <a:prstGeom prst="rect">
              <a:avLst/>
            </a:prstGeom>
            <a:noFill/>
          </p:spPr>
          <p:txBody>
            <a:bodyPr wrap="none" rtlCol="0">
              <a:spAutoFit/>
            </a:bodyPr>
            <a:lstStyle/>
            <a:p>
              <a:r>
                <a:rPr kumimoji="1" lang="en-US" altLang="ko-KR" dirty="0">
                  <a:latin typeface="PT Sans" panose="020B0503020203020204" pitchFamily="34" charset="0"/>
                </a:rPr>
                <a:t>Any embeddings can be used!</a:t>
              </a:r>
            </a:p>
          </p:txBody>
        </p:sp>
        <p:pic>
          <p:nvPicPr>
            <p:cNvPr id="7" name="그림 6">
              <a:extLst>
                <a:ext uri="{FF2B5EF4-FFF2-40B4-BE49-F238E27FC236}">
                  <a16:creationId xmlns:a16="http://schemas.microsoft.com/office/drawing/2014/main" id="{9AA717FC-CB0A-854D-A456-FAF44860C9F1}"/>
                </a:ext>
              </a:extLst>
            </p:cNvPr>
            <p:cNvPicPr>
              <a:picLocks noChangeAspect="1"/>
            </p:cNvPicPr>
            <p:nvPr/>
          </p:nvPicPr>
          <p:blipFill>
            <a:blip r:embed="rId4"/>
            <a:stretch>
              <a:fillRect/>
            </a:stretch>
          </p:blipFill>
          <p:spPr>
            <a:xfrm>
              <a:off x="3858290" y="750897"/>
              <a:ext cx="4018215" cy="3468297"/>
            </a:xfrm>
            <a:prstGeom prst="rect">
              <a:avLst/>
            </a:prstGeom>
          </p:spPr>
        </p:pic>
      </p:grpSp>
      <p:sp>
        <p:nvSpPr>
          <p:cNvPr id="10" name="직사각형 9">
            <a:extLst>
              <a:ext uri="{FF2B5EF4-FFF2-40B4-BE49-F238E27FC236}">
                <a16:creationId xmlns:a16="http://schemas.microsoft.com/office/drawing/2014/main" id="{B3BB9C0F-47F7-9A41-9B6C-8C73689FD578}"/>
              </a:ext>
            </a:extLst>
          </p:cNvPr>
          <p:cNvSpPr/>
          <p:nvPr/>
        </p:nvSpPr>
        <p:spPr>
          <a:xfrm>
            <a:off x="134035" y="4830119"/>
            <a:ext cx="2093383" cy="230832"/>
          </a:xfrm>
          <a:prstGeom prst="rect">
            <a:avLst/>
          </a:prstGeom>
        </p:spPr>
        <p:txBody>
          <a:bodyPr wrap="square">
            <a:spAutoFit/>
          </a:bodyPr>
          <a:lstStyle/>
          <a:p>
            <a:r>
              <a:rPr lang="en-US" altLang="ko-KR" sz="900" dirty="0">
                <a:latin typeface="Helvetica" pitchFamily="2" charset="0"/>
              </a:rPr>
              <a:t>Horikawa et al., 2017, </a:t>
            </a:r>
            <a:r>
              <a:rPr lang="en-US" altLang="ko-KR" sz="900" i="1" dirty="0">
                <a:latin typeface="Helvetica" pitchFamily="2" charset="0"/>
              </a:rPr>
              <a:t>Nat Comms</a:t>
            </a:r>
          </a:p>
        </p:txBody>
      </p:sp>
      <p:pic>
        <p:nvPicPr>
          <p:cNvPr id="11" name="그림 10">
            <a:extLst>
              <a:ext uri="{FF2B5EF4-FFF2-40B4-BE49-F238E27FC236}">
                <a16:creationId xmlns:a16="http://schemas.microsoft.com/office/drawing/2014/main" id="{0637DD5E-7B96-BC48-9051-5C2673445800}"/>
              </a:ext>
            </a:extLst>
          </p:cNvPr>
          <p:cNvPicPr>
            <a:picLocks noChangeAspect="1"/>
          </p:cNvPicPr>
          <p:nvPr/>
        </p:nvPicPr>
        <p:blipFill>
          <a:blip r:embed="rId5"/>
          <a:stretch>
            <a:fillRect/>
          </a:stretch>
        </p:blipFill>
        <p:spPr>
          <a:xfrm>
            <a:off x="960529" y="1135194"/>
            <a:ext cx="2735019" cy="2766456"/>
          </a:xfrm>
          <a:prstGeom prst="rect">
            <a:avLst/>
          </a:prstGeom>
        </p:spPr>
      </p:pic>
    </p:spTree>
    <p:extLst>
      <p:ext uri="{BB962C8B-B14F-4D97-AF65-F5344CB8AC3E}">
        <p14:creationId xmlns:p14="http://schemas.microsoft.com/office/powerpoint/2010/main" val="252260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F511AA59-7907-C84D-8C6A-68CC6ED9FC3A}"/>
              </a:ext>
            </a:extLst>
          </p:cNvPr>
          <p:cNvGrpSpPr/>
          <p:nvPr/>
        </p:nvGrpSpPr>
        <p:grpSpPr>
          <a:xfrm>
            <a:off x="1" y="-2"/>
            <a:ext cx="9144000" cy="5143502"/>
            <a:chOff x="0" y="-2"/>
            <a:chExt cx="12192001" cy="6864451"/>
          </a:xfrm>
        </p:grpSpPr>
        <p:pic>
          <p:nvPicPr>
            <p:cNvPr id="9" name="그림 8">
              <a:extLst>
                <a:ext uri="{FF2B5EF4-FFF2-40B4-BE49-F238E27FC236}">
                  <a16:creationId xmlns:a16="http://schemas.microsoft.com/office/drawing/2014/main" id="{84B5DC4E-D5E4-AC44-BCBB-83ACFA646F5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1" name="직사각형 10">
              <a:extLst>
                <a:ext uri="{FF2B5EF4-FFF2-40B4-BE49-F238E27FC236}">
                  <a16:creationId xmlns:a16="http://schemas.microsoft.com/office/drawing/2014/main" id="{AB79E186-4AD9-3940-A3FE-ED0329E48129}"/>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093621"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dissimilarity matrix</a:t>
            </a:r>
          </a:p>
        </p:txBody>
      </p:sp>
      <p:pic>
        <p:nvPicPr>
          <p:cNvPr id="2" name="그림 1">
            <a:extLst>
              <a:ext uri="{FF2B5EF4-FFF2-40B4-BE49-F238E27FC236}">
                <a16:creationId xmlns:a16="http://schemas.microsoft.com/office/drawing/2014/main" id="{975524C8-789D-EA42-BD8D-05C6D0AE7923}"/>
              </a:ext>
            </a:extLst>
          </p:cNvPr>
          <p:cNvPicPr>
            <a:picLocks noChangeAspect="1"/>
          </p:cNvPicPr>
          <p:nvPr/>
        </p:nvPicPr>
        <p:blipFill>
          <a:blip r:embed="rId4"/>
          <a:stretch>
            <a:fillRect/>
          </a:stretch>
        </p:blipFill>
        <p:spPr>
          <a:xfrm>
            <a:off x="1078362" y="882654"/>
            <a:ext cx="6987276" cy="3782467"/>
          </a:xfrm>
          <a:prstGeom prst="rect">
            <a:avLst/>
          </a:prstGeom>
        </p:spPr>
      </p:pic>
      <p:sp>
        <p:nvSpPr>
          <p:cNvPr id="10" name="직사각형 9">
            <a:extLst>
              <a:ext uri="{FF2B5EF4-FFF2-40B4-BE49-F238E27FC236}">
                <a16:creationId xmlns:a16="http://schemas.microsoft.com/office/drawing/2014/main" id="{A8A54984-2FB2-F145-9474-B54BD72D9589}"/>
              </a:ext>
            </a:extLst>
          </p:cNvPr>
          <p:cNvSpPr/>
          <p:nvPr/>
        </p:nvSpPr>
        <p:spPr>
          <a:xfrm>
            <a:off x="7281333" y="4775845"/>
            <a:ext cx="18626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2013, </a:t>
            </a:r>
            <a:r>
              <a:rPr lang="en-US" altLang="ko-KR" sz="900" i="1" dirty="0">
                <a:latin typeface="Helvetica" pitchFamily="2" charset="0"/>
              </a:rPr>
              <a:t>TICS</a:t>
            </a:r>
          </a:p>
        </p:txBody>
      </p:sp>
    </p:spTree>
    <p:extLst>
      <p:ext uri="{BB962C8B-B14F-4D97-AF65-F5344CB8AC3E}">
        <p14:creationId xmlns:p14="http://schemas.microsoft.com/office/powerpoint/2010/main" val="45159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DE1A92B-14A5-E143-90FC-E171BC9E9413}"/>
              </a:ext>
            </a:extLst>
          </p:cNvPr>
          <p:cNvGrpSpPr/>
          <p:nvPr/>
        </p:nvGrpSpPr>
        <p:grpSpPr>
          <a:xfrm>
            <a:off x="1" y="-2"/>
            <a:ext cx="9144000" cy="5143502"/>
            <a:chOff x="0" y="-2"/>
            <a:chExt cx="12192001" cy="6864451"/>
          </a:xfrm>
        </p:grpSpPr>
        <p:pic>
          <p:nvPicPr>
            <p:cNvPr id="11" name="그림 10">
              <a:extLst>
                <a:ext uri="{FF2B5EF4-FFF2-40B4-BE49-F238E27FC236}">
                  <a16:creationId xmlns:a16="http://schemas.microsoft.com/office/drawing/2014/main" id="{2B9CF88B-A214-2E41-B6C1-B788D6D827A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2" name="직사각형 11">
              <a:extLst>
                <a:ext uri="{FF2B5EF4-FFF2-40B4-BE49-F238E27FC236}">
                  <a16:creationId xmlns:a16="http://schemas.microsoft.com/office/drawing/2014/main" id="{60A3D99E-36B0-B748-933A-D358ACEA9568}"/>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78959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dissimilarity matrix (in more detail)</a:t>
            </a:r>
          </a:p>
        </p:txBody>
      </p:sp>
      <p:pic>
        <p:nvPicPr>
          <p:cNvPr id="5" name="그림 4">
            <a:extLst>
              <a:ext uri="{FF2B5EF4-FFF2-40B4-BE49-F238E27FC236}">
                <a16:creationId xmlns:a16="http://schemas.microsoft.com/office/drawing/2014/main" id="{EE4D89E3-894C-4747-8D6F-2A7FC035ED2C}"/>
              </a:ext>
            </a:extLst>
          </p:cNvPr>
          <p:cNvPicPr>
            <a:picLocks noChangeAspect="1"/>
          </p:cNvPicPr>
          <p:nvPr/>
        </p:nvPicPr>
        <p:blipFill>
          <a:blip r:embed="rId4"/>
          <a:stretch>
            <a:fillRect/>
          </a:stretch>
        </p:blipFill>
        <p:spPr>
          <a:xfrm>
            <a:off x="1219057" y="1191507"/>
            <a:ext cx="6587352" cy="2760486"/>
          </a:xfrm>
          <a:prstGeom prst="rect">
            <a:avLst/>
          </a:prstGeom>
        </p:spPr>
      </p:pic>
      <p:sp>
        <p:nvSpPr>
          <p:cNvPr id="6" name="직사각형 5">
            <a:extLst>
              <a:ext uri="{FF2B5EF4-FFF2-40B4-BE49-F238E27FC236}">
                <a16:creationId xmlns:a16="http://schemas.microsoft.com/office/drawing/2014/main" id="{5389F14F-F48D-384F-A485-70BC78ECC4EF}"/>
              </a:ext>
            </a:extLst>
          </p:cNvPr>
          <p:cNvSpPr/>
          <p:nvPr/>
        </p:nvSpPr>
        <p:spPr>
          <a:xfrm>
            <a:off x="7281333" y="4835111"/>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grpSp>
        <p:nvGrpSpPr>
          <p:cNvPr id="9" name="그룹 8">
            <a:extLst>
              <a:ext uri="{FF2B5EF4-FFF2-40B4-BE49-F238E27FC236}">
                <a16:creationId xmlns:a16="http://schemas.microsoft.com/office/drawing/2014/main" id="{3CD90C91-C5EE-354C-8E2C-D6BEFD2ED2EF}"/>
              </a:ext>
            </a:extLst>
          </p:cNvPr>
          <p:cNvGrpSpPr/>
          <p:nvPr/>
        </p:nvGrpSpPr>
        <p:grpSpPr>
          <a:xfrm>
            <a:off x="2245270" y="846266"/>
            <a:ext cx="2326730" cy="2574267"/>
            <a:chOff x="2245270" y="846266"/>
            <a:chExt cx="2326730" cy="2574267"/>
          </a:xfrm>
        </p:grpSpPr>
        <p:sp>
          <p:nvSpPr>
            <p:cNvPr id="7" name="TextBox 6">
              <a:extLst>
                <a:ext uri="{FF2B5EF4-FFF2-40B4-BE49-F238E27FC236}">
                  <a16:creationId xmlns:a16="http://schemas.microsoft.com/office/drawing/2014/main" id="{DD116200-E0A8-D647-9C34-03CECA38AB6A}"/>
                </a:ext>
              </a:extLst>
            </p:cNvPr>
            <p:cNvSpPr txBox="1"/>
            <p:nvPr/>
          </p:nvSpPr>
          <p:spPr>
            <a:xfrm>
              <a:off x="2253737" y="846266"/>
              <a:ext cx="2318263" cy="507831"/>
            </a:xfrm>
            <a:prstGeom prst="rect">
              <a:avLst/>
            </a:prstGeom>
            <a:noFill/>
          </p:spPr>
          <p:txBody>
            <a:bodyPr wrap="none" rtlCol="0">
              <a:spAutoFit/>
            </a:bodyPr>
            <a:lstStyle/>
            <a:p>
              <a:r>
                <a:rPr kumimoji="1" lang="en-US" altLang="ko-KR" dirty="0">
                  <a:solidFill>
                    <a:srgbClr val="C00000"/>
                  </a:solidFill>
                  <a:latin typeface="PT Sans" panose="020B0503020203020204" pitchFamily="34" charset="0"/>
                </a:rPr>
                <a:t>Brain or</a:t>
              </a:r>
            </a:p>
            <a:p>
              <a:r>
                <a:rPr kumimoji="1" lang="en-US" altLang="ko-KR" dirty="0">
                  <a:solidFill>
                    <a:srgbClr val="C00000"/>
                  </a:solidFill>
                  <a:latin typeface="PT Sans" panose="020B0503020203020204" pitchFamily="34" charset="0"/>
                </a:rPr>
                <a:t>Other model representations</a:t>
              </a:r>
            </a:p>
          </p:txBody>
        </p:sp>
        <p:sp>
          <p:nvSpPr>
            <p:cNvPr id="8" name="모서리가 둥근 직사각형 7">
              <a:extLst>
                <a:ext uri="{FF2B5EF4-FFF2-40B4-BE49-F238E27FC236}">
                  <a16:creationId xmlns:a16="http://schemas.microsoft.com/office/drawing/2014/main" id="{C7470B93-18E4-D743-9CAA-9BCA7A54BE89}"/>
                </a:ext>
              </a:extLst>
            </p:cNvPr>
            <p:cNvSpPr/>
            <p:nvPr/>
          </p:nvSpPr>
          <p:spPr>
            <a:xfrm>
              <a:off x="2245270" y="1405467"/>
              <a:ext cx="802729" cy="2015066"/>
            </a:xfrm>
            <a:prstGeom prst="roundRect">
              <a:avLst>
                <a:gd name="adj" fmla="val 9125"/>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Tree>
    <p:extLst>
      <p:ext uri="{BB962C8B-B14F-4D97-AF65-F5344CB8AC3E}">
        <p14:creationId xmlns:p14="http://schemas.microsoft.com/office/powerpoint/2010/main" val="128144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01119DDF-6496-0040-938B-5BC4F307812D}"/>
              </a:ext>
            </a:extLst>
          </p:cNvPr>
          <p:cNvGrpSpPr/>
          <p:nvPr/>
        </p:nvGrpSpPr>
        <p:grpSpPr>
          <a:xfrm>
            <a:off x="1" y="-2"/>
            <a:ext cx="9144000" cy="5143502"/>
            <a:chOff x="0" y="-2"/>
            <a:chExt cx="12192001" cy="6864451"/>
          </a:xfrm>
        </p:grpSpPr>
        <p:pic>
          <p:nvPicPr>
            <p:cNvPr id="10" name="그림 9">
              <a:extLst>
                <a:ext uri="{FF2B5EF4-FFF2-40B4-BE49-F238E27FC236}">
                  <a16:creationId xmlns:a16="http://schemas.microsoft.com/office/drawing/2014/main" id="{E4769438-3BEB-AA42-859B-8B86779BDA62}"/>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1" name="직사각형 10">
              <a:extLst>
                <a:ext uri="{FF2B5EF4-FFF2-40B4-BE49-F238E27FC236}">
                  <a16:creationId xmlns:a16="http://schemas.microsoft.com/office/drawing/2014/main" id="{08E8B593-E287-9E4E-8FD3-8B7B7C938F63}"/>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78959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dissimilarity matrix (in more detail)</a:t>
            </a:r>
          </a:p>
        </p:txBody>
      </p:sp>
      <p:sp>
        <p:nvSpPr>
          <p:cNvPr id="6" name="직사각형 5">
            <a:extLst>
              <a:ext uri="{FF2B5EF4-FFF2-40B4-BE49-F238E27FC236}">
                <a16:creationId xmlns:a16="http://schemas.microsoft.com/office/drawing/2014/main" id="{5389F14F-F48D-384F-A485-70BC78ECC4EF}"/>
              </a:ext>
            </a:extLst>
          </p:cNvPr>
          <p:cNvSpPr/>
          <p:nvPr/>
        </p:nvSpPr>
        <p:spPr>
          <a:xfrm>
            <a:off x="6809014" y="4835111"/>
            <a:ext cx="2334987"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pic>
        <p:nvPicPr>
          <p:cNvPr id="2" name="그림 1">
            <a:extLst>
              <a:ext uri="{FF2B5EF4-FFF2-40B4-BE49-F238E27FC236}">
                <a16:creationId xmlns:a16="http://schemas.microsoft.com/office/drawing/2014/main" id="{DA8DE1F6-E2F3-9F4F-A557-F1543D67D4C2}"/>
              </a:ext>
            </a:extLst>
          </p:cNvPr>
          <p:cNvPicPr>
            <a:picLocks noChangeAspect="1"/>
          </p:cNvPicPr>
          <p:nvPr/>
        </p:nvPicPr>
        <p:blipFill>
          <a:blip r:embed="rId4"/>
          <a:stretch>
            <a:fillRect/>
          </a:stretch>
        </p:blipFill>
        <p:spPr>
          <a:xfrm>
            <a:off x="2236067" y="708563"/>
            <a:ext cx="6433070" cy="4013967"/>
          </a:xfrm>
          <a:prstGeom prst="rect">
            <a:avLst/>
          </a:prstGeom>
        </p:spPr>
      </p:pic>
      <p:sp>
        <p:nvSpPr>
          <p:cNvPr id="7" name="TextBox 6">
            <a:extLst>
              <a:ext uri="{FF2B5EF4-FFF2-40B4-BE49-F238E27FC236}">
                <a16:creationId xmlns:a16="http://schemas.microsoft.com/office/drawing/2014/main" id="{3F9011B9-59A3-9847-914E-DBCE5298D86F}"/>
              </a:ext>
            </a:extLst>
          </p:cNvPr>
          <p:cNvSpPr txBox="1"/>
          <p:nvPr/>
        </p:nvSpPr>
        <p:spPr>
          <a:xfrm>
            <a:off x="561570" y="1188128"/>
            <a:ext cx="3348994" cy="469359"/>
          </a:xfrm>
          <a:prstGeom prst="rect">
            <a:avLst/>
          </a:prstGeom>
          <a:noFill/>
        </p:spPr>
        <p:txBody>
          <a:bodyPr wrap="none" rtlCol="0">
            <a:spAutoFit/>
          </a:bodyPr>
          <a:lstStyle/>
          <a:p>
            <a:r>
              <a:rPr kumimoji="1" lang="en-US" altLang="ko-KR" dirty="0">
                <a:latin typeface="PT Sans" panose="020B0503020203020204" pitchFamily="34" charset="0"/>
              </a:rPr>
              <a:t>Other types of distance metric can be used</a:t>
            </a:r>
            <a:br>
              <a:rPr kumimoji="1" lang="en-US" altLang="ko-KR" dirty="0">
                <a:latin typeface="PT Sans" panose="020B0503020203020204" pitchFamily="34" charset="0"/>
              </a:rPr>
            </a:br>
            <a:r>
              <a:rPr kumimoji="1" lang="en-US" altLang="ko-KR" sz="1100" dirty="0">
                <a:latin typeface="PT Sans" panose="020B0503020203020204" pitchFamily="34" charset="0"/>
              </a:rPr>
              <a:t>(e.g., cosine, Euclidean, classification accuracy, etc.)</a:t>
            </a:r>
          </a:p>
        </p:txBody>
      </p:sp>
    </p:spTree>
    <p:extLst>
      <p:ext uri="{BB962C8B-B14F-4D97-AF65-F5344CB8AC3E}">
        <p14:creationId xmlns:p14="http://schemas.microsoft.com/office/powerpoint/2010/main" val="247437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5CE8E020-945E-444E-ABF0-FDCA988ADA68}"/>
              </a:ext>
            </a:extLst>
          </p:cNvPr>
          <p:cNvGrpSpPr/>
          <p:nvPr/>
        </p:nvGrpSpPr>
        <p:grpSpPr>
          <a:xfrm>
            <a:off x="1" y="-2"/>
            <a:ext cx="9144000" cy="5143502"/>
            <a:chOff x="0" y="-2"/>
            <a:chExt cx="12192001" cy="6864451"/>
          </a:xfrm>
        </p:grpSpPr>
        <p:pic>
          <p:nvPicPr>
            <p:cNvPr id="14" name="그림 13">
              <a:extLst>
                <a:ext uri="{FF2B5EF4-FFF2-40B4-BE49-F238E27FC236}">
                  <a16:creationId xmlns:a16="http://schemas.microsoft.com/office/drawing/2014/main" id="{32E55634-7DF4-364F-9C67-396A0475FB6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5" name="직사각형 14">
              <a:extLst>
                <a:ext uri="{FF2B5EF4-FFF2-40B4-BE49-F238E27FC236}">
                  <a16:creationId xmlns:a16="http://schemas.microsoft.com/office/drawing/2014/main" id="{55F477C6-FC87-A444-AFE7-9197D1F8D9C5}"/>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053272"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geometry</a:t>
            </a:r>
          </a:p>
        </p:txBody>
      </p:sp>
      <p:pic>
        <p:nvPicPr>
          <p:cNvPr id="5" name="그림 4">
            <a:extLst>
              <a:ext uri="{FF2B5EF4-FFF2-40B4-BE49-F238E27FC236}">
                <a16:creationId xmlns:a16="http://schemas.microsoft.com/office/drawing/2014/main" id="{8741C42C-CF3E-E14A-BDFB-8A78351A0A59}"/>
              </a:ext>
            </a:extLst>
          </p:cNvPr>
          <p:cNvPicPr>
            <a:picLocks noChangeAspect="1"/>
          </p:cNvPicPr>
          <p:nvPr/>
        </p:nvPicPr>
        <p:blipFill>
          <a:blip r:embed="rId4"/>
          <a:stretch>
            <a:fillRect/>
          </a:stretch>
        </p:blipFill>
        <p:spPr>
          <a:xfrm>
            <a:off x="501953" y="829783"/>
            <a:ext cx="4933647" cy="4178772"/>
          </a:xfrm>
          <a:prstGeom prst="rect">
            <a:avLst/>
          </a:prstGeom>
        </p:spPr>
      </p:pic>
      <p:sp>
        <p:nvSpPr>
          <p:cNvPr id="8" name="TextBox 7">
            <a:extLst>
              <a:ext uri="{FF2B5EF4-FFF2-40B4-BE49-F238E27FC236}">
                <a16:creationId xmlns:a16="http://schemas.microsoft.com/office/drawing/2014/main" id="{0BAF1B1C-8C8D-1E4C-BD14-E82891BFC00A}"/>
              </a:ext>
            </a:extLst>
          </p:cNvPr>
          <p:cNvSpPr txBox="1"/>
          <p:nvPr/>
        </p:nvSpPr>
        <p:spPr>
          <a:xfrm>
            <a:off x="6187283" y="1586062"/>
            <a:ext cx="2259978" cy="307777"/>
          </a:xfrm>
          <a:prstGeom prst="rect">
            <a:avLst/>
          </a:prstGeom>
          <a:noFill/>
        </p:spPr>
        <p:txBody>
          <a:bodyPr wrap="none" rtlCol="0">
            <a:spAutoFit/>
          </a:bodyPr>
          <a:lstStyle/>
          <a:p>
            <a:r>
              <a:rPr kumimoji="1" lang="en-US" altLang="ko-KR" sz="1400" dirty="0">
                <a:latin typeface="PT Sans" panose="020B0503020203020204" pitchFamily="34" charset="0"/>
              </a:rPr>
              <a:t>Representational geometry</a:t>
            </a:r>
            <a:endParaRPr kumimoji="1" lang="en-US" altLang="ko-KR" sz="1200" dirty="0">
              <a:latin typeface="PT Sans" panose="020B0503020203020204" pitchFamily="34" charset="0"/>
            </a:endParaRPr>
          </a:p>
        </p:txBody>
      </p:sp>
      <p:sp>
        <p:nvSpPr>
          <p:cNvPr id="9" name="TextBox 8">
            <a:extLst>
              <a:ext uri="{FF2B5EF4-FFF2-40B4-BE49-F238E27FC236}">
                <a16:creationId xmlns:a16="http://schemas.microsoft.com/office/drawing/2014/main" id="{301EB1B0-9F77-1649-AC37-B2B2D9AEF11B}"/>
              </a:ext>
            </a:extLst>
          </p:cNvPr>
          <p:cNvSpPr txBox="1"/>
          <p:nvPr/>
        </p:nvSpPr>
        <p:spPr>
          <a:xfrm>
            <a:off x="5850481" y="3257357"/>
            <a:ext cx="3013389" cy="307777"/>
          </a:xfrm>
          <a:prstGeom prst="rect">
            <a:avLst/>
          </a:prstGeom>
          <a:noFill/>
        </p:spPr>
        <p:txBody>
          <a:bodyPr wrap="none" rtlCol="0">
            <a:spAutoFit/>
          </a:bodyPr>
          <a:lstStyle/>
          <a:p>
            <a:r>
              <a:rPr kumimoji="1" lang="en-US" altLang="ko-KR" sz="1400" dirty="0">
                <a:latin typeface="PT Sans" panose="020B0503020203020204" pitchFamily="34" charset="0"/>
              </a:rPr>
              <a:t>Representational dissimilarity matrix</a:t>
            </a:r>
            <a:endParaRPr kumimoji="1" lang="en-US" altLang="ko-KR" sz="1200" dirty="0">
              <a:latin typeface="PT Sans" panose="020B0503020203020204" pitchFamily="34" charset="0"/>
            </a:endParaRPr>
          </a:p>
        </p:txBody>
      </p:sp>
      <p:cxnSp>
        <p:nvCxnSpPr>
          <p:cNvPr id="11" name="직선 화살표 연결선 10">
            <a:extLst>
              <a:ext uri="{FF2B5EF4-FFF2-40B4-BE49-F238E27FC236}">
                <a16:creationId xmlns:a16="http://schemas.microsoft.com/office/drawing/2014/main" id="{EE2B56B7-396F-8A4C-A7F1-23A48E1D216B}"/>
              </a:ext>
            </a:extLst>
          </p:cNvPr>
          <p:cNvCxnSpPr/>
          <p:nvPr/>
        </p:nvCxnSpPr>
        <p:spPr>
          <a:xfrm>
            <a:off x="7281333" y="2042583"/>
            <a:ext cx="0" cy="1058333"/>
          </a:xfrm>
          <a:prstGeom prst="straightConnector1">
            <a:avLst/>
          </a:prstGeom>
          <a:ln>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67D088DF-7936-9F47-9CC2-98443AB8E7CD}"/>
              </a:ext>
            </a:extLst>
          </p:cNvPr>
          <p:cNvSpPr/>
          <p:nvPr/>
        </p:nvSpPr>
        <p:spPr>
          <a:xfrm>
            <a:off x="7281333" y="4775845"/>
            <a:ext cx="18626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2013, </a:t>
            </a:r>
            <a:r>
              <a:rPr lang="en-US" altLang="ko-KR" sz="900" i="1" dirty="0">
                <a:latin typeface="Helvetica" pitchFamily="2" charset="0"/>
              </a:rPr>
              <a:t>TICS</a:t>
            </a:r>
          </a:p>
        </p:txBody>
      </p:sp>
    </p:spTree>
    <p:extLst>
      <p:ext uri="{BB962C8B-B14F-4D97-AF65-F5344CB8AC3E}">
        <p14:creationId xmlns:p14="http://schemas.microsoft.com/office/powerpoint/2010/main" val="4065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5FE6BCBA-5BD9-F140-9A6E-5380AF8DD8CD}"/>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4FAC9E00-3996-AD48-B925-DD02FA1760B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A9FE7FED-37F9-AD47-99FD-1F8EC3012B0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78959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dissimilarity matrix (in more detail)</a:t>
            </a:r>
          </a:p>
        </p:txBody>
      </p:sp>
      <p:pic>
        <p:nvPicPr>
          <p:cNvPr id="2" name="그림 1">
            <a:extLst>
              <a:ext uri="{FF2B5EF4-FFF2-40B4-BE49-F238E27FC236}">
                <a16:creationId xmlns:a16="http://schemas.microsoft.com/office/drawing/2014/main" id="{0E4E76BD-0C77-6843-92F2-ECCBFF860A4C}"/>
              </a:ext>
            </a:extLst>
          </p:cNvPr>
          <p:cNvPicPr>
            <a:picLocks noChangeAspect="1"/>
          </p:cNvPicPr>
          <p:nvPr/>
        </p:nvPicPr>
        <p:blipFill>
          <a:blip r:embed="rId4"/>
          <a:stretch>
            <a:fillRect/>
          </a:stretch>
        </p:blipFill>
        <p:spPr>
          <a:xfrm>
            <a:off x="515291" y="715173"/>
            <a:ext cx="4679515" cy="3958167"/>
          </a:xfrm>
          <a:prstGeom prst="rect">
            <a:avLst/>
          </a:prstGeom>
        </p:spPr>
      </p:pic>
      <p:sp>
        <p:nvSpPr>
          <p:cNvPr id="10" name="TextBox 9">
            <a:extLst>
              <a:ext uri="{FF2B5EF4-FFF2-40B4-BE49-F238E27FC236}">
                <a16:creationId xmlns:a16="http://schemas.microsoft.com/office/drawing/2014/main" id="{AAC8F2AA-D36F-B246-9FEA-342DEB2D56EC}"/>
              </a:ext>
            </a:extLst>
          </p:cNvPr>
          <p:cNvSpPr txBox="1"/>
          <p:nvPr/>
        </p:nvSpPr>
        <p:spPr>
          <a:xfrm>
            <a:off x="5431374" y="2112371"/>
            <a:ext cx="3712626" cy="738664"/>
          </a:xfrm>
          <a:prstGeom prst="rect">
            <a:avLst/>
          </a:prstGeom>
          <a:noFill/>
        </p:spPr>
        <p:txBody>
          <a:bodyPr wrap="square" rtlCol="0">
            <a:spAutoFit/>
          </a:bodyPr>
          <a:lstStyle/>
          <a:p>
            <a:r>
              <a:rPr kumimoji="1" lang="en-US" altLang="ko-KR" sz="1400" dirty="0">
                <a:latin typeface="PT Sans" panose="020B0503020203020204" pitchFamily="34" charset="0"/>
              </a:rPr>
              <a:t>Different representational geometry</a:t>
            </a:r>
          </a:p>
          <a:p>
            <a:r>
              <a:rPr kumimoji="1" lang="en-US" altLang="ko-KR" sz="1400" dirty="0">
                <a:latin typeface="PT Sans" panose="020B0503020203020204" pitchFamily="34" charset="0"/>
              </a:rPr>
              <a:t>from different representational dissimilarity patterns of different brain regions</a:t>
            </a:r>
          </a:p>
        </p:txBody>
      </p:sp>
      <p:sp>
        <p:nvSpPr>
          <p:cNvPr id="12" name="직사각형 11">
            <a:extLst>
              <a:ext uri="{FF2B5EF4-FFF2-40B4-BE49-F238E27FC236}">
                <a16:creationId xmlns:a16="http://schemas.microsoft.com/office/drawing/2014/main" id="{FAD98731-2E8E-7A46-9853-0D63CAF36A44}"/>
              </a:ext>
            </a:extLst>
          </p:cNvPr>
          <p:cNvSpPr/>
          <p:nvPr/>
        </p:nvSpPr>
        <p:spPr>
          <a:xfrm>
            <a:off x="6671733" y="4830119"/>
            <a:ext cx="26754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2008, </a:t>
            </a:r>
            <a:r>
              <a:rPr lang="en-US" altLang="ko-KR" sz="900" i="1" dirty="0">
                <a:latin typeface="Helvetica" pitchFamily="2" charset="0"/>
              </a:rPr>
              <a:t>Front Sys </a:t>
            </a:r>
            <a:r>
              <a:rPr lang="en-US" altLang="ko-KR" sz="900" i="1" dirty="0" err="1">
                <a:latin typeface="Helvetica" pitchFamily="2" charset="0"/>
              </a:rPr>
              <a:t>Neurosci</a:t>
            </a:r>
            <a:endParaRPr lang="en-US" altLang="ko-KR" sz="900" i="1" dirty="0">
              <a:latin typeface="Helvetica" pitchFamily="2" charset="0"/>
            </a:endParaRPr>
          </a:p>
        </p:txBody>
      </p:sp>
    </p:spTree>
    <p:extLst>
      <p:ext uri="{BB962C8B-B14F-4D97-AF65-F5344CB8AC3E}">
        <p14:creationId xmlns:p14="http://schemas.microsoft.com/office/powerpoint/2010/main" val="426388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2D1F09D5-675E-6E44-B06A-D5CAC72C5243}"/>
              </a:ext>
            </a:extLst>
          </p:cNvPr>
          <p:cNvGrpSpPr/>
          <p:nvPr/>
        </p:nvGrpSpPr>
        <p:grpSpPr>
          <a:xfrm>
            <a:off x="1" y="-2"/>
            <a:ext cx="9144000" cy="5143502"/>
            <a:chOff x="0" y="-2"/>
            <a:chExt cx="12192001" cy="6864451"/>
          </a:xfrm>
        </p:grpSpPr>
        <p:pic>
          <p:nvPicPr>
            <p:cNvPr id="7" name="그림 6">
              <a:extLst>
                <a:ext uri="{FF2B5EF4-FFF2-40B4-BE49-F238E27FC236}">
                  <a16:creationId xmlns:a16="http://schemas.microsoft.com/office/drawing/2014/main" id="{7A186D9F-6634-EB4E-BFD3-8FB2B8D4443B}"/>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71D2B394-5B71-8445-B07D-8DD8677F4752}"/>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6656246"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Basic idea: You can compare any models/systems using RDM!</a:t>
            </a:r>
          </a:p>
        </p:txBody>
      </p:sp>
      <p:pic>
        <p:nvPicPr>
          <p:cNvPr id="5" name="그림 4">
            <a:extLst>
              <a:ext uri="{FF2B5EF4-FFF2-40B4-BE49-F238E27FC236}">
                <a16:creationId xmlns:a16="http://schemas.microsoft.com/office/drawing/2014/main" id="{58CC98B3-95D0-9D46-90D5-8576197C2EC9}"/>
              </a:ext>
            </a:extLst>
          </p:cNvPr>
          <p:cNvPicPr>
            <a:picLocks noChangeAspect="1"/>
          </p:cNvPicPr>
          <p:nvPr/>
        </p:nvPicPr>
        <p:blipFill>
          <a:blip r:embed="rId4"/>
          <a:stretch>
            <a:fillRect/>
          </a:stretch>
        </p:blipFill>
        <p:spPr>
          <a:xfrm>
            <a:off x="2405774" y="752638"/>
            <a:ext cx="4265959" cy="3978953"/>
          </a:xfrm>
          <a:prstGeom prst="rect">
            <a:avLst/>
          </a:prstGeom>
        </p:spPr>
      </p:pic>
      <p:sp>
        <p:nvSpPr>
          <p:cNvPr id="8" name="직사각형 7">
            <a:extLst>
              <a:ext uri="{FF2B5EF4-FFF2-40B4-BE49-F238E27FC236}">
                <a16:creationId xmlns:a16="http://schemas.microsoft.com/office/drawing/2014/main" id="{87212F30-4B38-B24F-8987-331357B8CB54}"/>
              </a:ext>
            </a:extLst>
          </p:cNvPr>
          <p:cNvSpPr/>
          <p:nvPr/>
        </p:nvSpPr>
        <p:spPr>
          <a:xfrm>
            <a:off x="6671733" y="4830119"/>
            <a:ext cx="26754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2008, </a:t>
            </a:r>
            <a:r>
              <a:rPr lang="en-US" altLang="ko-KR" sz="900" i="1" dirty="0">
                <a:latin typeface="Helvetica" pitchFamily="2" charset="0"/>
              </a:rPr>
              <a:t>Front Sys </a:t>
            </a:r>
            <a:r>
              <a:rPr lang="en-US" altLang="ko-KR" sz="900" i="1" dirty="0" err="1">
                <a:latin typeface="Helvetica" pitchFamily="2" charset="0"/>
              </a:rPr>
              <a:t>Neurosci</a:t>
            </a:r>
            <a:endParaRPr lang="en-US" altLang="ko-KR" sz="900" i="1" dirty="0">
              <a:latin typeface="Helvetica" pitchFamily="2" charset="0"/>
            </a:endParaRPr>
          </a:p>
        </p:txBody>
      </p:sp>
    </p:spTree>
    <p:extLst>
      <p:ext uri="{BB962C8B-B14F-4D97-AF65-F5344CB8AC3E}">
        <p14:creationId xmlns:p14="http://schemas.microsoft.com/office/powerpoint/2010/main" val="235595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7642E81-D956-954A-B398-1A8C60BE98A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tretch>
            <a:fillRect/>
          </a:stretch>
        </p:blipFill>
        <p:spPr>
          <a:xfrm>
            <a:off x="0" y="-9457"/>
            <a:ext cx="9148197" cy="5152957"/>
          </a:xfrm>
          <a:prstGeom prst="rect">
            <a:avLst/>
          </a:prstGeom>
        </p:spPr>
      </p:pic>
      <p:sp>
        <p:nvSpPr>
          <p:cNvPr id="12" name="TextBox 3">
            <a:extLst>
              <a:ext uri="{FF2B5EF4-FFF2-40B4-BE49-F238E27FC236}">
                <a16:creationId xmlns:a16="http://schemas.microsoft.com/office/drawing/2014/main" id="{315E60EE-CA86-DE48-B608-E6115ADD33C1}"/>
              </a:ext>
            </a:extLst>
          </p:cNvPr>
          <p:cNvSpPr txBox="1"/>
          <p:nvPr/>
        </p:nvSpPr>
        <p:spPr>
          <a:xfrm>
            <a:off x="6586464" y="3645176"/>
            <a:ext cx="2290849" cy="629724"/>
          </a:xfrm>
          <a:prstGeom prst="rect">
            <a:avLst/>
          </a:prstGeom>
          <a:noFill/>
        </p:spPr>
        <p:txBody>
          <a:bodyPr wrap="square" rtlCol="0">
            <a:spAutoFit/>
          </a:bodyPr>
          <a:lstStyle/>
          <a:p>
            <a:pPr algn="r">
              <a:lnSpc>
                <a:spcPct val="120000"/>
              </a:lnSpc>
            </a:pPr>
            <a:r>
              <a:rPr lang="en-US" sz="1013" b="1" dirty="0">
                <a:latin typeface="Helvetica" pitchFamily="2" charset="0"/>
                <a:ea typeface="DXPnMStd" panose="02020600000000000000" pitchFamily="18" charset="-127"/>
                <a:cs typeface="Avenir Light"/>
              </a:rPr>
              <a:t>Choong-Wan Woo</a:t>
            </a:r>
          </a:p>
          <a:p>
            <a:pPr algn="r">
              <a:lnSpc>
                <a:spcPct val="120000"/>
              </a:lnSpc>
            </a:pPr>
            <a:r>
              <a:rPr lang="en-US" sz="1050" dirty="0">
                <a:latin typeface="Helvetica" pitchFamily="2" charset="0"/>
                <a:ea typeface="DXPnMStd" panose="02020600000000000000" pitchFamily="18" charset="-127"/>
                <a:cs typeface="Avenir Light"/>
              </a:rPr>
              <a:t>Director of the </a:t>
            </a:r>
            <a:r>
              <a:rPr lang="en-US" sz="1050" dirty="0" err="1">
                <a:latin typeface="Helvetica" pitchFamily="2" charset="0"/>
                <a:ea typeface="DXPnMStd" panose="02020600000000000000" pitchFamily="18" charset="-127"/>
                <a:cs typeface="Avenir Light"/>
              </a:rPr>
              <a:t>Cocoan</a:t>
            </a:r>
            <a:r>
              <a:rPr lang="en-US" sz="1050" dirty="0">
                <a:latin typeface="Helvetica" pitchFamily="2" charset="0"/>
                <a:ea typeface="DXPnMStd" panose="02020600000000000000" pitchFamily="18" charset="-127"/>
                <a:cs typeface="Avenir Light"/>
              </a:rPr>
              <a:t> Lab</a:t>
            </a:r>
          </a:p>
          <a:p>
            <a:pPr algn="r">
              <a:lnSpc>
                <a:spcPct val="120000"/>
              </a:lnSpc>
            </a:pPr>
            <a:endParaRPr lang="en-US" sz="900" dirty="0">
              <a:latin typeface="Helvetica" pitchFamily="2" charset="0"/>
              <a:ea typeface="DXPnMStd" panose="02020600000000000000" pitchFamily="18" charset="-127"/>
              <a:cs typeface="Avenir Light"/>
            </a:endParaRPr>
          </a:p>
        </p:txBody>
      </p:sp>
      <p:sp>
        <p:nvSpPr>
          <p:cNvPr id="6" name="TextBox 3">
            <a:extLst>
              <a:ext uri="{FF2B5EF4-FFF2-40B4-BE49-F238E27FC236}">
                <a16:creationId xmlns:a16="http://schemas.microsoft.com/office/drawing/2014/main" id="{B2BF19EE-297F-D244-BE36-818A5792011C}"/>
              </a:ext>
            </a:extLst>
          </p:cNvPr>
          <p:cNvSpPr txBox="1"/>
          <p:nvPr/>
        </p:nvSpPr>
        <p:spPr>
          <a:xfrm>
            <a:off x="554492" y="1639502"/>
            <a:ext cx="8588293" cy="587853"/>
          </a:xfrm>
          <a:prstGeom prst="rect">
            <a:avLst/>
          </a:prstGeom>
          <a:noFill/>
        </p:spPr>
        <p:txBody>
          <a:bodyPr wrap="square" rtlCol="0">
            <a:spAutoFit/>
          </a:bodyPr>
          <a:lstStyle/>
          <a:p>
            <a:pPr>
              <a:lnSpc>
                <a:spcPct val="120000"/>
              </a:lnSpc>
            </a:pPr>
            <a:r>
              <a:rPr lang="en-US" sz="2800" b="1" dirty="0">
                <a:latin typeface="BM JUA OTF" panose="02020603020101020101" pitchFamily="18" charset="-127"/>
                <a:ea typeface="BM JUA OTF" panose="02020603020101020101" pitchFamily="18" charset="-127"/>
                <a:cs typeface="Avenir Light"/>
              </a:rPr>
              <a:t>RSA (3): Analysis steps for RSA</a:t>
            </a:r>
          </a:p>
        </p:txBody>
      </p:sp>
    </p:spTree>
    <p:extLst>
      <p:ext uri="{BB962C8B-B14F-4D97-AF65-F5344CB8AC3E}">
        <p14:creationId xmlns:p14="http://schemas.microsoft.com/office/powerpoint/2010/main" val="377919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46A363A-A376-8247-B395-2FDF54CE78A6}"/>
              </a:ext>
            </a:extLst>
          </p:cNvPr>
          <p:cNvGrpSpPr/>
          <p:nvPr/>
        </p:nvGrpSpPr>
        <p:grpSpPr>
          <a:xfrm>
            <a:off x="1" y="-2"/>
            <a:ext cx="9144000" cy="5143502"/>
            <a:chOff x="0" y="-2"/>
            <a:chExt cx="12192001" cy="6864451"/>
          </a:xfrm>
        </p:grpSpPr>
        <p:pic>
          <p:nvPicPr>
            <p:cNvPr id="9" name="그림 8">
              <a:extLst>
                <a:ext uri="{FF2B5EF4-FFF2-40B4-BE49-F238E27FC236}">
                  <a16:creationId xmlns:a16="http://schemas.microsoft.com/office/drawing/2014/main" id="{4E8FEFD6-CBBA-5845-A3D3-7071F2E1D1D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0" name="직사각형 9">
              <a:extLst>
                <a:ext uri="{FF2B5EF4-FFF2-40B4-BE49-F238E27FC236}">
                  <a16:creationId xmlns:a16="http://schemas.microsoft.com/office/drawing/2014/main" id="{47579592-1D90-7343-A7F1-855B736F974A}"/>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520294"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Three steps of representational similarity analysis</a:t>
            </a:r>
          </a:p>
        </p:txBody>
      </p:sp>
      <p:sp>
        <p:nvSpPr>
          <p:cNvPr id="6" name="직사각형 5">
            <a:extLst>
              <a:ext uri="{FF2B5EF4-FFF2-40B4-BE49-F238E27FC236}">
                <a16:creationId xmlns:a16="http://schemas.microsoft.com/office/drawing/2014/main" id="{5389F14F-F48D-384F-A485-70BC78ECC4EF}"/>
              </a:ext>
            </a:extLst>
          </p:cNvPr>
          <p:cNvSpPr/>
          <p:nvPr/>
        </p:nvSpPr>
        <p:spPr>
          <a:xfrm>
            <a:off x="7281333" y="4835111"/>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sp>
        <p:nvSpPr>
          <p:cNvPr id="8" name="직사각형 7">
            <a:extLst>
              <a:ext uri="{FF2B5EF4-FFF2-40B4-BE49-F238E27FC236}">
                <a16:creationId xmlns:a16="http://schemas.microsoft.com/office/drawing/2014/main" id="{7A6E9891-76CD-DD47-A76D-C86820151675}"/>
              </a:ext>
            </a:extLst>
          </p:cNvPr>
          <p:cNvSpPr/>
          <p:nvPr/>
        </p:nvSpPr>
        <p:spPr>
          <a:xfrm>
            <a:off x="2634610" y="1520396"/>
            <a:ext cx="3874779" cy="1499000"/>
          </a:xfrm>
          <a:prstGeom prst="rect">
            <a:avLst/>
          </a:prstGeom>
        </p:spPr>
        <p:txBody>
          <a:bodyPr wrap="none">
            <a:spAutoFit/>
          </a:bodyPr>
          <a:lstStyle/>
          <a:p>
            <a:pPr>
              <a:lnSpc>
                <a:spcPct val="200000"/>
              </a:lnSpc>
            </a:pPr>
            <a:r>
              <a:rPr lang="en-US" altLang="ko-KR" sz="1600" dirty="0">
                <a:latin typeface="PT Sans" panose="020B0503020203020204" pitchFamily="34" charset="0"/>
              </a:rPr>
              <a:t>Step 1: Computing and visualizing RDMs </a:t>
            </a:r>
          </a:p>
          <a:p>
            <a:pPr>
              <a:lnSpc>
                <a:spcPct val="200000"/>
              </a:lnSpc>
            </a:pPr>
            <a:r>
              <a:rPr lang="en-US" altLang="ko-KR" sz="1600" dirty="0">
                <a:latin typeface="PT Sans" panose="020B0503020203020204" pitchFamily="34" charset="0"/>
              </a:rPr>
              <a:t>Step 2: Comparing brain and model RDMs </a:t>
            </a:r>
          </a:p>
          <a:p>
            <a:pPr>
              <a:lnSpc>
                <a:spcPct val="200000"/>
              </a:lnSpc>
            </a:pPr>
            <a:r>
              <a:rPr lang="en-US" altLang="ko-KR" sz="1600" dirty="0">
                <a:latin typeface="PT Sans" panose="020B0503020203020204" pitchFamily="34" charset="0"/>
              </a:rPr>
              <a:t>Step 3: Statistical inference </a:t>
            </a:r>
          </a:p>
        </p:txBody>
      </p:sp>
    </p:spTree>
    <p:extLst>
      <p:ext uri="{BB962C8B-B14F-4D97-AF65-F5344CB8AC3E}">
        <p14:creationId xmlns:p14="http://schemas.microsoft.com/office/powerpoint/2010/main" val="413359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155BC9-2C31-D641-A780-C5ADA10C1A33}"/>
              </a:ext>
            </a:extLst>
          </p:cNvPr>
          <p:cNvGrpSpPr/>
          <p:nvPr/>
        </p:nvGrpSpPr>
        <p:grpSpPr>
          <a:xfrm>
            <a:off x="1" y="-2"/>
            <a:ext cx="9143999" cy="5143506"/>
            <a:chOff x="-3" y="-2"/>
            <a:chExt cx="24808191" cy="6864451"/>
          </a:xfrm>
        </p:grpSpPr>
        <p:pic>
          <p:nvPicPr>
            <p:cNvPr id="22" name="그림 21">
              <a:extLst>
                <a:ext uri="{FF2B5EF4-FFF2-40B4-BE49-F238E27FC236}">
                  <a16:creationId xmlns:a16="http://schemas.microsoft.com/office/drawing/2014/main" id="{4A25DE2F-7C07-E34B-BD83-6F6458CD03F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0" y="6314720"/>
              <a:ext cx="24808188" cy="549729"/>
            </a:xfrm>
            <a:prstGeom prst="rect">
              <a:avLst/>
            </a:prstGeom>
          </p:spPr>
        </p:pic>
        <p:sp>
          <p:nvSpPr>
            <p:cNvPr id="23" name="직사각형 22">
              <a:extLst>
                <a:ext uri="{FF2B5EF4-FFF2-40B4-BE49-F238E27FC236}">
                  <a16:creationId xmlns:a16="http://schemas.microsoft.com/office/drawing/2014/main" id="{612E3891-B17C-CB43-8549-B15252C25B6E}"/>
                </a:ext>
              </a:extLst>
            </p:cNvPr>
            <p:cNvSpPr/>
            <p:nvPr/>
          </p:nvSpPr>
          <p:spPr>
            <a:xfrm>
              <a:off x="-3" y="-2"/>
              <a:ext cx="24808185"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a:cxnSpLocks/>
          </p:cNvCxnSpPr>
          <p:nvPr/>
        </p:nvCxnSpPr>
        <p:spPr>
          <a:xfrm>
            <a:off x="134035" y="134945"/>
            <a:ext cx="431604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546437"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1: Computing and visualizing RDMs </a:t>
            </a:r>
          </a:p>
        </p:txBody>
      </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pic>
        <p:nvPicPr>
          <p:cNvPr id="2" name="그림 1">
            <a:extLst>
              <a:ext uri="{FF2B5EF4-FFF2-40B4-BE49-F238E27FC236}">
                <a16:creationId xmlns:a16="http://schemas.microsoft.com/office/drawing/2014/main" id="{2F7D216F-A905-6F42-9123-AC680E57F0A8}"/>
              </a:ext>
            </a:extLst>
          </p:cNvPr>
          <p:cNvPicPr>
            <a:picLocks noChangeAspect="1"/>
          </p:cNvPicPr>
          <p:nvPr/>
        </p:nvPicPr>
        <p:blipFill>
          <a:blip r:embed="rId4"/>
          <a:stretch>
            <a:fillRect/>
          </a:stretch>
        </p:blipFill>
        <p:spPr>
          <a:xfrm>
            <a:off x="134035" y="788570"/>
            <a:ext cx="4546438" cy="1892097"/>
          </a:xfrm>
          <a:prstGeom prst="rect">
            <a:avLst/>
          </a:prstGeom>
        </p:spPr>
      </p:pic>
      <p:grpSp>
        <p:nvGrpSpPr>
          <p:cNvPr id="40" name="그룹 39">
            <a:extLst>
              <a:ext uri="{FF2B5EF4-FFF2-40B4-BE49-F238E27FC236}">
                <a16:creationId xmlns:a16="http://schemas.microsoft.com/office/drawing/2014/main" id="{6240EF41-80C4-D449-8584-CF9CFFB97366}"/>
              </a:ext>
            </a:extLst>
          </p:cNvPr>
          <p:cNvGrpSpPr/>
          <p:nvPr/>
        </p:nvGrpSpPr>
        <p:grpSpPr>
          <a:xfrm>
            <a:off x="4868091" y="788570"/>
            <a:ext cx="4002925" cy="1892097"/>
            <a:chOff x="4868091" y="788570"/>
            <a:chExt cx="4002925" cy="1892097"/>
          </a:xfrm>
        </p:grpSpPr>
        <p:pic>
          <p:nvPicPr>
            <p:cNvPr id="31" name="그림 30">
              <a:extLst>
                <a:ext uri="{FF2B5EF4-FFF2-40B4-BE49-F238E27FC236}">
                  <a16:creationId xmlns:a16="http://schemas.microsoft.com/office/drawing/2014/main" id="{8594F768-279C-1B46-A644-000BFDD5C060}"/>
                </a:ext>
              </a:extLst>
            </p:cNvPr>
            <p:cNvPicPr>
              <a:picLocks noChangeAspect="1"/>
            </p:cNvPicPr>
            <p:nvPr/>
          </p:nvPicPr>
          <p:blipFill rotWithShape="1">
            <a:blip r:embed="rId5"/>
            <a:srcRect l="83227" t="54597" r="2334" b="25426"/>
            <a:stretch/>
          </p:blipFill>
          <p:spPr>
            <a:xfrm>
              <a:off x="8080840" y="2010586"/>
              <a:ext cx="790176" cy="670081"/>
            </a:xfrm>
            <a:prstGeom prst="rect">
              <a:avLst/>
            </a:prstGeom>
          </p:spPr>
        </p:pic>
        <p:grpSp>
          <p:nvGrpSpPr>
            <p:cNvPr id="39" name="그룹 38">
              <a:extLst>
                <a:ext uri="{FF2B5EF4-FFF2-40B4-BE49-F238E27FC236}">
                  <a16:creationId xmlns:a16="http://schemas.microsoft.com/office/drawing/2014/main" id="{EE01B35D-04E8-8A49-9CD0-35DF2CAB1B0F}"/>
                </a:ext>
              </a:extLst>
            </p:cNvPr>
            <p:cNvGrpSpPr/>
            <p:nvPr/>
          </p:nvGrpSpPr>
          <p:grpSpPr>
            <a:xfrm>
              <a:off x="4868091" y="788570"/>
              <a:ext cx="3433159" cy="1271452"/>
              <a:chOff x="4868091" y="788570"/>
              <a:chExt cx="3433159" cy="1271452"/>
            </a:xfrm>
          </p:grpSpPr>
          <p:grpSp>
            <p:nvGrpSpPr>
              <p:cNvPr id="8" name="그룹 7">
                <a:extLst>
                  <a:ext uri="{FF2B5EF4-FFF2-40B4-BE49-F238E27FC236}">
                    <a16:creationId xmlns:a16="http://schemas.microsoft.com/office/drawing/2014/main" id="{1AF57232-96DD-3B40-9B84-71A6F68851BA}"/>
                  </a:ext>
                </a:extLst>
              </p:cNvPr>
              <p:cNvGrpSpPr/>
              <p:nvPr/>
            </p:nvGrpSpPr>
            <p:grpSpPr>
              <a:xfrm>
                <a:off x="5659814" y="788570"/>
                <a:ext cx="2641436" cy="1271452"/>
                <a:chOff x="5596873" y="2090057"/>
                <a:chExt cx="2641436" cy="1271452"/>
              </a:xfrm>
            </p:grpSpPr>
            <p:pic>
              <p:nvPicPr>
                <p:cNvPr id="26" name="그림 25">
                  <a:extLst>
                    <a:ext uri="{FF2B5EF4-FFF2-40B4-BE49-F238E27FC236}">
                      <a16:creationId xmlns:a16="http://schemas.microsoft.com/office/drawing/2014/main" id="{5DF400B8-16AC-E146-A3E8-3D8ECFCBC225}"/>
                    </a:ext>
                  </a:extLst>
                </p:cNvPr>
                <p:cNvPicPr>
                  <a:picLocks noChangeAspect="1"/>
                </p:cNvPicPr>
                <p:nvPr/>
              </p:nvPicPr>
              <p:blipFill rotWithShape="1">
                <a:blip r:embed="rId5"/>
                <a:srcRect l="62099" t="37145" r="17722" b="36847"/>
                <a:stretch/>
              </p:blipFill>
              <p:spPr>
                <a:xfrm>
                  <a:off x="6628817" y="2090057"/>
                  <a:ext cx="1609492" cy="1271452"/>
                </a:xfrm>
                <a:prstGeom prst="rect">
                  <a:avLst/>
                </a:prstGeom>
              </p:spPr>
            </p:pic>
            <p:sp>
              <p:nvSpPr>
                <p:cNvPr id="28" name="직사각형 27">
                  <a:extLst>
                    <a:ext uri="{FF2B5EF4-FFF2-40B4-BE49-F238E27FC236}">
                      <a16:creationId xmlns:a16="http://schemas.microsoft.com/office/drawing/2014/main" id="{21EBBA77-7364-FD45-AFE1-34FE4D8972B3}"/>
                    </a:ext>
                  </a:extLst>
                </p:cNvPr>
                <p:cNvSpPr/>
                <p:nvPr/>
              </p:nvSpPr>
              <p:spPr>
                <a:xfrm>
                  <a:off x="5596873" y="2203121"/>
                  <a:ext cx="1392369" cy="1015663"/>
                </a:xfrm>
                <a:prstGeom prst="rect">
                  <a:avLst/>
                </a:prstGeom>
              </p:spPr>
              <p:txBody>
                <a:bodyPr wrap="none">
                  <a:spAutoFit/>
                </a:bodyPr>
                <a:lstStyle/>
                <a:p>
                  <a:r>
                    <a:rPr lang="en-US" altLang="ko-KR" sz="1200" dirty="0">
                      <a:latin typeface="PT Sans" panose="020B0503020203020204" pitchFamily="34" charset="0"/>
                    </a:rPr>
                    <a:t>Dimensionality</a:t>
                  </a:r>
                </a:p>
                <a:p>
                  <a:r>
                    <a:rPr lang="en-US" altLang="ko-KR" sz="1200" dirty="0">
                      <a:latin typeface="PT Sans" panose="020B0503020203020204" pitchFamily="34" charset="0"/>
                    </a:rPr>
                    <a:t>Reduction method</a:t>
                  </a:r>
                </a:p>
                <a:p>
                  <a:r>
                    <a:rPr lang="en-US" altLang="ko-KR" sz="1200" dirty="0">
                      <a:latin typeface="PT Sans" panose="020B0503020203020204" pitchFamily="34" charset="0"/>
                    </a:rPr>
                    <a:t>for visualization</a:t>
                  </a:r>
                </a:p>
                <a:p>
                  <a:r>
                    <a:rPr lang="en-US" altLang="ko-KR" sz="1200" dirty="0">
                      <a:latin typeface="PT Sans" panose="020B0503020203020204" pitchFamily="34" charset="0"/>
                    </a:rPr>
                    <a:t>(MDS, t-SNE, </a:t>
                  </a:r>
                  <a:br>
                    <a:rPr lang="en-US" altLang="ko-KR" sz="1200" dirty="0">
                      <a:latin typeface="PT Sans" panose="020B0503020203020204" pitchFamily="34" charset="0"/>
                    </a:rPr>
                  </a:br>
                  <a:r>
                    <a:rPr lang="en-US" altLang="ko-KR" sz="1200" dirty="0">
                      <a:latin typeface="PT Sans" panose="020B0503020203020204" pitchFamily="34" charset="0"/>
                    </a:rPr>
                    <a:t>PCA, UMAP, etc.)</a:t>
                  </a:r>
                </a:p>
              </p:txBody>
            </p:sp>
          </p:grpSp>
          <p:cxnSp>
            <p:nvCxnSpPr>
              <p:cNvPr id="33" name="직선 화살표 연결선 32">
                <a:extLst>
                  <a:ext uri="{FF2B5EF4-FFF2-40B4-BE49-F238E27FC236}">
                    <a16:creationId xmlns:a16="http://schemas.microsoft.com/office/drawing/2014/main" id="{C3809432-35B3-6245-8F5E-D289C288343E}"/>
                  </a:ext>
                </a:extLst>
              </p:cNvPr>
              <p:cNvCxnSpPr/>
              <p:nvPr/>
            </p:nvCxnSpPr>
            <p:spPr>
              <a:xfrm>
                <a:off x="4868091" y="1567543"/>
                <a:ext cx="470263"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1" name="그룹 40">
            <a:extLst>
              <a:ext uri="{FF2B5EF4-FFF2-40B4-BE49-F238E27FC236}">
                <a16:creationId xmlns:a16="http://schemas.microsoft.com/office/drawing/2014/main" id="{C2DB6FFB-C033-6E41-9AFA-DD100434730C}"/>
              </a:ext>
            </a:extLst>
          </p:cNvPr>
          <p:cNvGrpSpPr/>
          <p:nvPr/>
        </p:nvGrpSpPr>
        <p:grpSpPr>
          <a:xfrm>
            <a:off x="4632959" y="2345626"/>
            <a:ext cx="3654216" cy="2409317"/>
            <a:chOff x="4632959" y="2345626"/>
            <a:chExt cx="3654216" cy="2409317"/>
          </a:xfrm>
        </p:grpSpPr>
        <p:grpSp>
          <p:nvGrpSpPr>
            <p:cNvPr id="16" name="그룹 15">
              <a:extLst>
                <a:ext uri="{FF2B5EF4-FFF2-40B4-BE49-F238E27FC236}">
                  <a16:creationId xmlns:a16="http://schemas.microsoft.com/office/drawing/2014/main" id="{33C6C26C-6674-4D4A-94D4-AFF7B3534A26}"/>
                </a:ext>
              </a:extLst>
            </p:cNvPr>
            <p:cNvGrpSpPr/>
            <p:nvPr/>
          </p:nvGrpSpPr>
          <p:grpSpPr>
            <a:xfrm>
              <a:off x="5655449" y="2680667"/>
              <a:ext cx="2631726" cy="2074276"/>
              <a:chOff x="6014502" y="5418764"/>
              <a:chExt cx="2631726" cy="2074276"/>
            </a:xfrm>
          </p:grpSpPr>
          <p:pic>
            <p:nvPicPr>
              <p:cNvPr id="18" name="그림 17">
                <a:extLst>
                  <a:ext uri="{FF2B5EF4-FFF2-40B4-BE49-F238E27FC236}">
                    <a16:creationId xmlns:a16="http://schemas.microsoft.com/office/drawing/2014/main" id="{2518C5FB-5C55-9540-90D4-C01A45A89C2E}"/>
                  </a:ext>
                </a:extLst>
              </p:cNvPr>
              <p:cNvPicPr>
                <a:picLocks noChangeAspect="1"/>
              </p:cNvPicPr>
              <p:nvPr/>
            </p:nvPicPr>
            <p:blipFill rotWithShape="1">
              <a:blip r:embed="rId5"/>
              <a:srcRect l="62099" t="68987" r="17722"/>
              <a:stretch/>
            </p:blipFill>
            <p:spPr>
              <a:xfrm>
                <a:off x="6444268" y="5418764"/>
                <a:ext cx="2201960" cy="2074276"/>
              </a:xfrm>
              <a:prstGeom prst="rect">
                <a:avLst/>
              </a:prstGeom>
            </p:spPr>
          </p:pic>
          <p:sp>
            <p:nvSpPr>
              <p:cNvPr id="24" name="직사각형 23">
                <a:extLst>
                  <a:ext uri="{FF2B5EF4-FFF2-40B4-BE49-F238E27FC236}">
                    <a16:creationId xmlns:a16="http://schemas.microsoft.com/office/drawing/2014/main" id="{60BF2EC0-EBA7-7548-ADB4-FB44B5066066}"/>
                  </a:ext>
                </a:extLst>
              </p:cNvPr>
              <p:cNvSpPr/>
              <p:nvPr/>
            </p:nvSpPr>
            <p:spPr>
              <a:xfrm>
                <a:off x="6014502" y="5944388"/>
                <a:ext cx="859531" cy="276999"/>
              </a:xfrm>
              <a:prstGeom prst="rect">
                <a:avLst/>
              </a:prstGeom>
            </p:spPr>
            <p:txBody>
              <a:bodyPr wrap="none">
                <a:spAutoFit/>
              </a:bodyPr>
              <a:lstStyle/>
              <a:p>
                <a:r>
                  <a:rPr lang="en-US" altLang="ko-KR" sz="1200" dirty="0">
                    <a:latin typeface="PT Sans" panose="020B0503020203020204" pitchFamily="34" charset="0"/>
                  </a:rPr>
                  <a:t>Clustering</a:t>
                </a:r>
              </a:p>
            </p:txBody>
          </p:sp>
        </p:grpSp>
        <p:cxnSp>
          <p:nvCxnSpPr>
            <p:cNvPr id="34" name="직선 화살표 연결선 33">
              <a:extLst>
                <a:ext uri="{FF2B5EF4-FFF2-40B4-BE49-F238E27FC236}">
                  <a16:creationId xmlns:a16="http://schemas.microsoft.com/office/drawing/2014/main" id="{A63D7A04-7FF7-A044-9B7E-7C96D0639FE3}"/>
                </a:ext>
              </a:extLst>
            </p:cNvPr>
            <p:cNvCxnSpPr>
              <a:cxnSpLocks/>
            </p:cNvCxnSpPr>
            <p:nvPr/>
          </p:nvCxnSpPr>
          <p:spPr>
            <a:xfrm>
              <a:off x="4632959" y="2345626"/>
              <a:ext cx="931818" cy="63270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그룹 37">
            <a:extLst>
              <a:ext uri="{FF2B5EF4-FFF2-40B4-BE49-F238E27FC236}">
                <a16:creationId xmlns:a16="http://schemas.microsoft.com/office/drawing/2014/main" id="{C9C42E95-6DA8-BA46-9FB5-B96A65511196}"/>
              </a:ext>
            </a:extLst>
          </p:cNvPr>
          <p:cNvGrpSpPr/>
          <p:nvPr/>
        </p:nvGrpSpPr>
        <p:grpSpPr>
          <a:xfrm>
            <a:off x="547372" y="2435808"/>
            <a:ext cx="4524236" cy="2304872"/>
            <a:chOff x="547372" y="2435808"/>
            <a:chExt cx="4524236" cy="2304872"/>
          </a:xfrm>
        </p:grpSpPr>
        <p:grpSp>
          <p:nvGrpSpPr>
            <p:cNvPr id="15" name="그룹 14">
              <a:extLst>
                <a:ext uri="{FF2B5EF4-FFF2-40B4-BE49-F238E27FC236}">
                  <a16:creationId xmlns:a16="http://schemas.microsoft.com/office/drawing/2014/main" id="{210A06FD-4992-EB4C-A973-AB5EBE0E3B26}"/>
                </a:ext>
              </a:extLst>
            </p:cNvPr>
            <p:cNvGrpSpPr/>
            <p:nvPr/>
          </p:nvGrpSpPr>
          <p:grpSpPr>
            <a:xfrm>
              <a:off x="547372" y="2896012"/>
              <a:ext cx="4524236" cy="1844668"/>
              <a:chOff x="289245" y="2753196"/>
              <a:chExt cx="4524236" cy="1844668"/>
            </a:xfrm>
          </p:grpSpPr>
          <p:grpSp>
            <p:nvGrpSpPr>
              <p:cNvPr id="11" name="그룹 10">
                <a:extLst>
                  <a:ext uri="{FF2B5EF4-FFF2-40B4-BE49-F238E27FC236}">
                    <a16:creationId xmlns:a16="http://schemas.microsoft.com/office/drawing/2014/main" id="{33C222E2-21D5-D64B-B9D7-C8B2DF0B21C1}"/>
                  </a:ext>
                </a:extLst>
              </p:cNvPr>
              <p:cNvGrpSpPr/>
              <p:nvPr/>
            </p:nvGrpSpPr>
            <p:grpSpPr>
              <a:xfrm>
                <a:off x="289245" y="2753196"/>
                <a:ext cx="3909514" cy="1844668"/>
                <a:chOff x="3789268" y="134946"/>
                <a:chExt cx="3909514" cy="1844668"/>
              </a:xfrm>
            </p:grpSpPr>
            <p:pic>
              <p:nvPicPr>
                <p:cNvPr id="5" name="그림 4">
                  <a:extLst>
                    <a:ext uri="{FF2B5EF4-FFF2-40B4-BE49-F238E27FC236}">
                      <a16:creationId xmlns:a16="http://schemas.microsoft.com/office/drawing/2014/main" id="{BF7755C9-1E04-CB42-BDE9-E7FE3B26EE56}"/>
                    </a:ext>
                  </a:extLst>
                </p:cNvPr>
                <p:cNvPicPr>
                  <a:picLocks noChangeAspect="1"/>
                </p:cNvPicPr>
                <p:nvPr/>
              </p:nvPicPr>
              <p:blipFill rotWithShape="1">
                <a:blip r:embed="rId5"/>
                <a:srcRect l="62099" r="17606" b="62267"/>
                <a:stretch/>
              </p:blipFill>
              <p:spPr>
                <a:xfrm>
                  <a:off x="6080107" y="134946"/>
                  <a:ext cx="1618675" cy="1844668"/>
                </a:xfrm>
                <a:prstGeom prst="rect">
                  <a:avLst/>
                </a:prstGeom>
              </p:spPr>
            </p:pic>
            <p:sp>
              <p:nvSpPr>
                <p:cNvPr id="7" name="직사각형 6">
                  <a:extLst>
                    <a:ext uri="{FF2B5EF4-FFF2-40B4-BE49-F238E27FC236}">
                      <a16:creationId xmlns:a16="http://schemas.microsoft.com/office/drawing/2014/main" id="{A14DF0E3-D974-8D43-B60C-EDA8AA6B91B7}"/>
                    </a:ext>
                  </a:extLst>
                </p:cNvPr>
                <p:cNvSpPr/>
                <p:nvPr/>
              </p:nvSpPr>
              <p:spPr>
                <a:xfrm>
                  <a:off x="3789268" y="841836"/>
                  <a:ext cx="2496196" cy="430887"/>
                </a:xfrm>
                <a:prstGeom prst="rect">
                  <a:avLst/>
                </a:prstGeom>
              </p:spPr>
              <p:txBody>
                <a:bodyPr wrap="none">
                  <a:spAutoFit/>
                </a:bodyPr>
                <a:lstStyle/>
                <a:p>
                  <a:pPr algn="r"/>
                  <a:r>
                    <a:rPr lang="en-US" altLang="ko-KR" sz="1100" dirty="0">
                      <a:latin typeface="PT Sans" panose="020B0503020203020204" pitchFamily="34" charset="0"/>
                    </a:rPr>
                    <a:t>RDM</a:t>
                  </a:r>
                </a:p>
                <a:p>
                  <a:pPr algn="r"/>
                  <a:r>
                    <a:rPr lang="en-US" altLang="ko-KR" sz="1100" dirty="0">
                      <a:latin typeface="PT Sans" panose="020B0503020203020204" pitchFamily="34" charset="0"/>
                    </a:rPr>
                    <a:t>(Representational dissimilarity matrix)</a:t>
                  </a:r>
                  <a:endParaRPr lang="ko-KR" altLang="en-US" sz="1100" dirty="0"/>
                </a:p>
              </p:txBody>
            </p:sp>
          </p:grpSp>
          <p:pic>
            <p:nvPicPr>
              <p:cNvPr id="30" name="그림 29">
                <a:extLst>
                  <a:ext uri="{FF2B5EF4-FFF2-40B4-BE49-F238E27FC236}">
                    <a16:creationId xmlns:a16="http://schemas.microsoft.com/office/drawing/2014/main" id="{6AFFF868-8A68-7745-8DD3-FC1E82D3CCDC}"/>
                  </a:ext>
                </a:extLst>
              </p:cNvPr>
              <p:cNvPicPr>
                <a:picLocks noChangeAspect="1"/>
              </p:cNvPicPr>
              <p:nvPr/>
            </p:nvPicPr>
            <p:blipFill rotWithShape="1">
              <a:blip r:embed="rId5"/>
              <a:srcRect l="85421" t="4340" r="1791" b="60195"/>
              <a:stretch/>
            </p:blipFill>
            <p:spPr>
              <a:xfrm>
                <a:off x="4211612" y="3238120"/>
                <a:ext cx="601869" cy="1023082"/>
              </a:xfrm>
              <a:prstGeom prst="rect">
                <a:avLst/>
              </a:prstGeom>
            </p:spPr>
          </p:pic>
        </p:grpSp>
        <p:cxnSp>
          <p:nvCxnSpPr>
            <p:cNvPr id="36" name="직선 화살표 연결선 35">
              <a:extLst>
                <a:ext uri="{FF2B5EF4-FFF2-40B4-BE49-F238E27FC236}">
                  <a16:creationId xmlns:a16="http://schemas.microsoft.com/office/drawing/2014/main" id="{29F18100-AD8E-BC43-9949-74D93E93BD45}"/>
                </a:ext>
              </a:extLst>
            </p:cNvPr>
            <p:cNvCxnSpPr>
              <a:cxnSpLocks/>
            </p:cNvCxnSpPr>
            <p:nvPr/>
          </p:nvCxnSpPr>
          <p:spPr>
            <a:xfrm>
              <a:off x="3001737" y="2435808"/>
              <a:ext cx="83661" cy="676851"/>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503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42236603-C480-6A46-8A19-80875E6C5803}"/>
              </a:ext>
            </a:extLst>
          </p:cNvPr>
          <p:cNvGrpSpPr/>
          <p:nvPr/>
        </p:nvGrpSpPr>
        <p:grpSpPr>
          <a:xfrm>
            <a:off x="1" y="-2"/>
            <a:ext cx="9144000" cy="5143502"/>
            <a:chOff x="0" y="-2"/>
            <a:chExt cx="12192001" cy="6864451"/>
          </a:xfrm>
        </p:grpSpPr>
        <p:pic>
          <p:nvPicPr>
            <p:cNvPr id="9" name="그림 8">
              <a:extLst>
                <a:ext uri="{FF2B5EF4-FFF2-40B4-BE49-F238E27FC236}">
                  <a16:creationId xmlns:a16="http://schemas.microsoft.com/office/drawing/2014/main" id="{8BEC7C50-7985-574A-B717-801A4AA18042}"/>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1" name="직사각형 10">
              <a:extLst>
                <a:ext uri="{FF2B5EF4-FFF2-40B4-BE49-F238E27FC236}">
                  <a16:creationId xmlns:a16="http://schemas.microsoft.com/office/drawing/2014/main" id="{737926DA-A6D7-0F4A-8017-3685C47DA3BD}"/>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394614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similarity analysis</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01F1B451-C836-4A41-B9A1-58C74B3B1F23}"/>
              </a:ext>
            </a:extLst>
          </p:cNvPr>
          <p:cNvSpPr/>
          <p:nvPr/>
        </p:nvSpPr>
        <p:spPr>
          <a:xfrm>
            <a:off x="1975776" y="994142"/>
            <a:ext cx="5192448" cy="2862322"/>
          </a:xfrm>
          <a:prstGeom prst="rect">
            <a:avLst/>
          </a:prstGeom>
        </p:spPr>
        <p:txBody>
          <a:bodyPr wrap="none">
            <a:spAutoFit/>
          </a:bodyPr>
          <a:lstStyle/>
          <a:p>
            <a:pPr algn="ctr"/>
            <a:r>
              <a:rPr lang="en-US" altLang="ko-KR" sz="2000" dirty="0">
                <a:solidFill>
                  <a:schemeClr val="tx1">
                    <a:lumMod val="65000"/>
                    <a:lumOff val="35000"/>
                  </a:schemeClr>
                </a:solidFill>
                <a:latin typeface="BM HANNA Air OTF" panose="020B0600000101010101" pitchFamily="34" charset="-127"/>
                <a:ea typeface="BM HANNA Air OTF" panose="020B0600000101010101" pitchFamily="34" charset="-127"/>
                <a:cs typeface="PT Sans Narrow" charset="-52"/>
              </a:rPr>
              <a:t>Let’s start with the following three questions:</a:t>
            </a:r>
          </a:p>
          <a:p>
            <a:pPr algn="ctr"/>
            <a:endParaRPr lang="en-US" altLang="ko-KR" sz="2000" dirty="0">
              <a:solidFill>
                <a:schemeClr val="tx1">
                  <a:lumMod val="65000"/>
                  <a:lumOff val="35000"/>
                </a:schemeClr>
              </a:solidFill>
              <a:latin typeface="BM HANNA Air OTF" panose="020B0600000101010101" pitchFamily="34" charset="-127"/>
              <a:ea typeface="BM HANNA Air OTF" panose="020B0600000101010101" pitchFamily="34" charset="-127"/>
              <a:cs typeface="PT Sans Narrow" charset="-52"/>
            </a:endParaRPr>
          </a:p>
          <a:p>
            <a:pPr algn="ctr"/>
            <a:r>
              <a:rPr lang="en-US" altLang="ko-KR" sz="2000" dirty="0">
                <a:solidFill>
                  <a:schemeClr val="tx1">
                    <a:lumMod val="65000"/>
                    <a:lumOff val="35000"/>
                  </a:schemeClr>
                </a:solidFill>
                <a:latin typeface="BM HANNA Air OTF" panose="020B0600000101010101" pitchFamily="34" charset="-127"/>
                <a:ea typeface="BM HANNA Air OTF" panose="020B0600000101010101" pitchFamily="34" charset="-127"/>
                <a:cs typeface="PT Sans Narrow" charset="-52"/>
              </a:rPr>
              <a:t>What is…</a:t>
            </a:r>
          </a:p>
          <a:p>
            <a:pPr algn="ctr"/>
            <a:endParaRPr lang="en-US" altLang="ko-KR" sz="2000" dirty="0">
              <a:solidFill>
                <a:schemeClr val="tx1">
                  <a:lumMod val="65000"/>
                  <a:lumOff val="35000"/>
                </a:schemeClr>
              </a:solidFill>
              <a:latin typeface="BM HANNA Air OTF" panose="020B0600000101010101" pitchFamily="34" charset="-127"/>
              <a:ea typeface="BM HANNA Air OTF" panose="020B0600000101010101" pitchFamily="34" charset="-127"/>
              <a:cs typeface="PT Sans Narrow" charset="-52"/>
            </a:endParaRPr>
          </a:p>
          <a:p>
            <a:pPr algn="ctr"/>
            <a:r>
              <a:rPr lang="en-US" altLang="ko-KR" sz="2000" dirty="0">
                <a:solidFill>
                  <a:schemeClr val="tx1">
                    <a:lumMod val="65000"/>
                    <a:lumOff val="35000"/>
                  </a:schemeClr>
                </a:solidFill>
                <a:latin typeface="BM HANNA Air OTF" panose="020B0600000101010101" pitchFamily="34" charset="-127"/>
                <a:ea typeface="BM HANNA Air OTF" panose="020B0600000101010101" pitchFamily="34" charset="-127"/>
                <a:cs typeface="PT Sans Narrow" charset="-52"/>
              </a:rPr>
              <a:t>Representation?</a:t>
            </a:r>
          </a:p>
          <a:p>
            <a:pPr algn="ctr"/>
            <a:endParaRPr lang="en-US" altLang="ko-KR" sz="2000" dirty="0">
              <a:solidFill>
                <a:schemeClr val="tx1">
                  <a:lumMod val="65000"/>
                  <a:lumOff val="35000"/>
                </a:schemeClr>
              </a:solidFill>
              <a:latin typeface="BM HANNA Air OTF" panose="020B0600000101010101" pitchFamily="34" charset="-127"/>
              <a:ea typeface="BM HANNA Air OTF" panose="020B0600000101010101" pitchFamily="34" charset="-127"/>
              <a:cs typeface="PT Sans Narrow" charset="-52"/>
            </a:endParaRPr>
          </a:p>
          <a:p>
            <a:pPr algn="ctr"/>
            <a:r>
              <a:rPr lang="en-US" altLang="ko-KR" sz="2000" dirty="0">
                <a:solidFill>
                  <a:schemeClr val="tx1">
                    <a:lumMod val="65000"/>
                    <a:lumOff val="35000"/>
                  </a:schemeClr>
                </a:solidFill>
                <a:latin typeface="BM HANNA Air OTF" panose="020B0600000101010101" pitchFamily="34" charset="-127"/>
                <a:ea typeface="BM HANNA Air OTF" panose="020B0600000101010101" pitchFamily="34" charset="-127"/>
                <a:cs typeface="PT Sans Narrow" charset="-52"/>
              </a:rPr>
              <a:t>Representational space?</a:t>
            </a:r>
          </a:p>
          <a:p>
            <a:pPr algn="ctr"/>
            <a:endParaRPr lang="en-US" altLang="ko-KR" sz="2000" dirty="0">
              <a:solidFill>
                <a:schemeClr val="tx1">
                  <a:lumMod val="65000"/>
                  <a:lumOff val="35000"/>
                </a:schemeClr>
              </a:solidFill>
              <a:latin typeface="BM HANNA Air OTF" panose="020B0600000101010101" pitchFamily="34" charset="-127"/>
              <a:ea typeface="BM HANNA Air OTF" panose="020B0600000101010101" pitchFamily="34" charset="-127"/>
              <a:cs typeface="PT Sans Narrow" charset="-52"/>
            </a:endParaRPr>
          </a:p>
          <a:p>
            <a:pPr algn="ctr"/>
            <a:r>
              <a:rPr lang="en-US" altLang="ko-KR" sz="2000" dirty="0">
                <a:solidFill>
                  <a:schemeClr val="tx1">
                    <a:lumMod val="65000"/>
                    <a:lumOff val="35000"/>
                  </a:schemeClr>
                </a:solidFill>
                <a:latin typeface="BM HANNA Air OTF" panose="020B0600000101010101" pitchFamily="34" charset="-127"/>
                <a:ea typeface="BM HANNA Air OTF" panose="020B0600000101010101" pitchFamily="34" charset="-127"/>
                <a:cs typeface="PT Sans Narrow" charset="-52"/>
              </a:rPr>
              <a:t>Representational geometry?</a:t>
            </a:r>
          </a:p>
        </p:txBody>
      </p:sp>
    </p:spTree>
    <p:extLst>
      <p:ext uri="{BB962C8B-B14F-4D97-AF65-F5344CB8AC3E}">
        <p14:creationId xmlns:p14="http://schemas.microsoft.com/office/powerpoint/2010/main" val="40961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500"/>
                                        <p:tgtEl>
                                          <p:spTgt spid="10">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6" end="6"/>
                                            </p:txEl>
                                          </p:spTgt>
                                        </p:tgtEl>
                                        <p:attrNameLst>
                                          <p:attrName>style.visibility</p:attrName>
                                        </p:attrNameLst>
                                      </p:cBhvr>
                                      <p:to>
                                        <p:strVal val="visible"/>
                                      </p:to>
                                    </p:set>
                                    <p:animEffect transition="in" filter="fade">
                                      <p:cBhvr>
                                        <p:cTn id="20" dur="500"/>
                                        <p:tgtEl>
                                          <p:spTgt spid="10">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Effect transition="in" filter="fade">
                                      <p:cBhvr>
                                        <p:cTn id="25"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F9C0E81C-3F56-D548-B0EC-F538B57B2006}"/>
              </a:ext>
            </a:extLst>
          </p:cNvPr>
          <p:cNvGrpSpPr/>
          <p:nvPr/>
        </p:nvGrpSpPr>
        <p:grpSpPr>
          <a:xfrm>
            <a:off x="2" y="-2"/>
            <a:ext cx="9143998" cy="5143506"/>
            <a:chOff x="0" y="-2"/>
            <a:chExt cx="24808188" cy="6864451"/>
          </a:xfrm>
        </p:grpSpPr>
        <p:pic>
          <p:nvPicPr>
            <p:cNvPr id="15" name="그림 14">
              <a:extLst>
                <a:ext uri="{FF2B5EF4-FFF2-40B4-BE49-F238E27FC236}">
                  <a16:creationId xmlns:a16="http://schemas.microsoft.com/office/drawing/2014/main" id="{210556A3-29B6-364F-850D-F28C93CA1A6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0" y="6314720"/>
              <a:ext cx="24808188" cy="549729"/>
            </a:xfrm>
            <a:prstGeom prst="rect">
              <a:avLst/>
            </a:prstGeom>
          </p:spPr>
        </p:pic>
        <p:sp>
          <p:nvSpPr>
            <p:cNvPr id="16" name="직사각형 15">
              <a:extLst>
                <a:ext uri="{FF2B5EF4-FFF2-40B4-BE49-F238E27FC236}">
                  <a16:creationId xmlns:a16="http://schemas.microsoft.com/office/drawing/2014/main" id="{85E30126-9E18-2E4A-BAB2-AF2EA9C83DFD}"/>
                </a:ext>
              </a:extLst>
            </p:cNvPr>
            <p:cNvSpPr/>
            <p:nvPr/>
          </p:nvSpPr>
          <p:spPr>
            <a:xfrm>
              <a:off x="0" y="-2"/>
              <a:ext cx="24808188"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5" name="그룹 4">
            <a:extLst>
              <a:ext uri="{FF2B5EF4-FFF2-40B4-BE49-F238E27FC236}">
                <a16:creationId xmlns:a16="http://schemas.microsoft.com/office/drawing/2014/main" id="{97F34516-9C7D-4341-8D8E-E182956E2E17}"/>
              </a:ext>
            </a:extLst>
          </p:cNvPr>
          <p:cNvGrpSpPr/>
          <p:nvPr/>
        </p:nvGrpSpPr>
        <p:grpSpPr>
          <a:xfrm>
            <a:off x="554813" y="626037"/>
            <a:ext cx="8489785" cy="2376482"/>
            <a:chOff x="554813" y="626037"/>
            <a:chExt cx="8489785" cy="2376482"/>
          </a:xfrm>
        </p:grpSpPr>
        <p:sp>
          <p:nvSpPr>
            <p:cNvPr id="12" name="직사각형 11">
              <a:extLst>
                <a:ext uri="{FF2B5EF4-FFF2-40B4-BE49-F238E27FC236}">
                  <a16:creationId xmlns:a16="http://schemas.microsoft.com/office/drawing/2014/main" id="{9C4B5838-DB8D-AC41-AD32-F9CDBA2B66E3}"/>
                </a:ext>
              </a:extLst>
            </p:cNvPr>
            <p:cNvSpPr/>
            <p:nvPr/>
          </p:nvSpPr>
          <p:spPr>
            <a:xfrm>
              <a:off x="554813" y="915762"/>
              <a:ext cx="1571905" cy="276999"/>
            </a:xfrm>
            <a:prstGeom prst="rect">
              <a:avLst/>
            </a:prstGeom>
          </p:spPr>
          <p:txBody>
            <a:bodyPr wrap="none">
              <a:spAutoFit/>
            </a:bodyPr>
            <a:lstStyle/>
            <a:p>
              <a:r>
                <a:rPr lang="en-US" altLang="ko-KR" sz="1200" dirty="0">
                  <a:latin typeface="PT Sans" panose="020B0503020203020204" pitchFamily="34" charset="0"/>
                </a:rPr>
                <a:t>Real study examples:</a:t>
              </a:r>
            </a:p>
          </p:txBody>
        </p:sp>
        <p:grpSp>
          <p:nvGrpSpPr>
            <p:cNvPr id="3" name="그룹 2">
              <a:extLst>
                <a:ext uri="{FF2B5EF4-FFF2-40B4-BE49-F238E27FC236}">
                  <a16:creationId xmlns:a16="http://schemas.microsoft.com/office/drawing/2014/main" id="{F99D7F12-57C3-134D-A116-CB30B15AA3C5}"/>
                </a:ext>
              </a:extLst>
            </p:cNvPr>
            <p:cNvGrpSpPr/>
            <p:nvPr/>
          </p:nvGrpSpPr>
          <p:grpSpPr>
            <a:xfrm>
              <a:off x="2456976" y="626037"/>
              <a:ext cx="6587622" cy="2376482"/>
              <a:chOff x="1802018" y="358010"/>
              <a:chExt cx="6587622" cy="2376482"/>
            </a:xfrm>
          </p:grpSpPr>
          <p:pic>
            <p:nvPicPr>
              <p:cNvPr id="8" name="그림 7">
                <a:extLst>
                  <a:ext uri="{FF2B5EF4-FFF2-40B4-BE49-F238E27FC236}">
                    <a16:creationId xmlns:a16="http://schemas.microsoft.com/office/drawing/2014/main" id="{1C1E2FA9-4CFD-A54D-98E5-B75CD9D0DC94}"/>
                  </a:ext>
                </a:extLst>
              </p:cNvPr>
              <p:cNvPicPr>
                <a:picLocks noChangeAspect="1"/>
              </p:cNvPicPr>
              <p:nvPr/>
            </p:nvPicPr>
            <p:blipFill rotWithShape="1">
              <a:blip r:embed="rId4"/>
              <a:srcRect b="49353"/>
              <a:stretch/>
            </p:blipFill>
            <p:spPr>
              <a:xfrm>
                <a:off x="4493825" y="358010"/>
                <a:ext cx="3895815" cy="2376482"/>
              </a:xfrm>
              <a:prstGeom prst="rect">
                <a:avLst/>
              </a:prstGeom>
            </p:spPr>
          </p:pic>
          <p:sp>
            <p:nvSpPr>
              <p:cNvPr id="13" name="직사각형 12">
                <a:extLst>
                  <a:ext uri="{FF2B5EF4-FFF2-40B4-BE49-F238E27FC236}">
                    <a16:creationId xmlns:a16="http://schemas.microsoft.com/office/drawing/2014/main" id="{33E1C32A-8A8D-4F48-B967-314386FAA02C}"/>
                  </a:ext>
                </a:extLst>
              </p:cNvPr>
              <p:cNvSpPr/>
              <p:nvPr/>
            </p:nvSpPr>
            <p:spPr>
              <a:xfrm>
                <a:off x="1802018" y="858402"/>
                <a:ext cx="2595646" cy="769441"/>
              </a:xfrm>
              <a:prstGeom prst="rect">
                <a:avLst/>
              </a:prstGeom>
            </p:spPr>
            <p:txBody>
              <a:bodyPr wrap="none">
                <a:spAutoFit/>
              </a:bodyPr>
              <a:lstStyle/>
              <a:p>
                <a:pPr algn="r"/>
                <a:r>
                  <a:rPr lang="en-US" altLang="ko-KR" sz="1100" dirty="0">
                    <a:latin typeface="PT Sans" panose="020B0503020203020204" pitchFamily="34" charset="0"/>
                  </a:rPr>
                  <a:t>Dendrogram derived from </a:t>
                </a:r>
                <a:br>
                  <a:rPr lang="en-US" altLang="ko-KR" sz="1100" dirty="0">
                    <a:latin typeface="PT Sans" panose="020B0503020203020204" pitchFamily="34" charset="0"/>
                  </a:rPr>
                </a:br>
                <a:r>
                  <a:rPr lang="en-US" altLang="ko-KR" sz="1100" dirty="0">
                    <a:latin typeface="PT Sans" panose="020B0503020203020204" pitchFamily="34" charset="0"/>
                  </a:rPr>
                  <a:t>multiple single-unit recording </a:t>
                </a:r>
                <a:br>
                  <a:rPr lang="en-US" altLang="ko-KR" sz="1100" dirty="0">
                    <a:latin typeface="PT Sans" panose="020B0503020203020204" pitchFamily="34" charset="0"/>
                  </a:rPr>
                </a:br>
                <a:r>
                  <a:rPr lang="en-US" altLang="ko-KR" sz="1100" dirty="0">
                    <a:latin typeface="PT Sans" panose="020B0503020203020204" pitchFamily="34" charset="0"/>
                  </a:rPr>
                  <a:t>in macaque inferior temporal (IT) cortex</a:t>
                </a:r>
              </a:p>
              <a:p>
                <a:pPr algn="r"/>
                <a:r>
                  <a:rPr lang="en-US" altLang="ko-KR" sz="1100" dirty="0">
                    <a:latin typeface="PT Sans" panose="020B0503020203020204" pitchFamily="34" charset="0"/>
                  </a:rPr>
                  <a:t>(</a:t>
                </a:r>
                <a:r>
                  <a:rPr lang="en-US" altLang="ko-KR" sz="1100" dirty="0" err="1">
                    <a:latin typeface="PT Sans" panose="020B0503020203020204" pitchFamily="34" charset="0"/>
                  </a:rPr>
                  <a:t>Kiani</a:t>
                </a:r>
                <a:r>
                  <a:rPr lang="en-US" altLang="ko-KR" sz="1100" dirty="0">
                    <a:latin typeface="PT Sans" panose="020B0503020203020204" pitchFamily="34" charset="0"/>
                  </a:rPr>
                  <a:t> et al., 2007, </a:t>
                </a:r>
                <a:r>
                  <a:rPr lang="en-US" altLang="ko-KR" sz="1100" i="1" dirty="0">
                    <a:latin typeface="PT Sans" panose="020B0503020203020204" pitchFamily="34" charset="0"/>
                  </a:rPr>
                  <a:t>J. </a:t>
                </a:r>
                <a:r>
                  <a:rPr lang="en-US" altLang="ko-KR" sz="1100" i="1" dirty="0" err="1">
                    <a:latin typeface="PT Sans" panose="020B0503020203020204" pitchFamily="34" charset="0"/>
                  </a:rPr>
                  <a:t>Neurophysiol</a:t>
                </a:r>
                <a:r>
                  <a:rPr lang="en-US" altLang="ko-KR" sz="1100" i="1" dirty="0">
                    <a:latin typeface="PT Sans" panose="020B0503020203020204" pitchFamily="34" charset="0"/>
                  </a:rPr>
                  <a:t>.</a:t>
                </a:r>
                <a:r>
                  <a:rPr lang="en-US" altLang="ko-KR" sz="1100" dirty="0">
                    <a:latin typeface="PT Sans" panose="020B0503020203020204" pitchFamily="34" charset="0"/>
                  </a:rPr>
                  <a:t>)</a:t>
                </a:r>
              </a:p>
            </p:txBody>
          </p:sp>
        </p:grpSp>
      </p:grpSp>
      <p:sp>
        <p:nvSpPr>
          <p:cNvPr id="4" name="직사각형 3">
            <a:extLst>
              <a:ext uri="{FF2B5EF4-FFF2-40B4-BE49-F238E27FC236}">
                <a16:creationId xmlns:a16="http://schemas.microsoft.com/office/drawing/2014/main" id="{5931CFBD-6DF5-634D-8936-3116563F8088}"/>
              </a:ext>
            </a:extLst>
          </p:cNvPr>
          <p:cNvSpPr/>
          <p:nvPr/>
        </p:nvSpPr>
        <p:spPr>
          <a:xfrm>
            <a:off x="60883" y="119270"/>
            <a:ext cx="4618572"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1: Computing and visualizing RDMs </a:t>
            </a:r>
          </a:p>
        </p:txBody>
      </p:sp>
      <p:sp>
        <p:nvSpPr>
          <p:cNvPr id="10" name="직사각형 9">
            <a:extLst>
              <a:ext uri="{FF2B5EF4-FFF2-40B4-BE49-F238E27FC236}">
                <a16:creationId xmlns:a16="http://schemas.microsoft.com/office/drawing/2014/main" id="{C5176BE9-7F9F-4F46-B9D3-70AFD2AF7A02}"/>
              </a:ext>
            </a:extLst>
          </p:cNvPr>
          <p:cNvSpPr/>
          <p:nvPr/>
        </p:nvSpPr>
        <p:spPr>
          <a:xfrm>
            <a:off x="134035" y="4866904"/>
            <a:ext cx="2334987"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cxnSp>
        <p:nvCxnSpPr>
          <p:cNvPr id="18" name="직선 연결선[R] 17">
            <a:extLst>
              <a:ext uri="{FF2B5EF4-FFF2-40B4-BE49-F238E27FC236}">
                <a16:creationId xmlns:a16="http://schemas.microsoft.com/office/drawing/2014/main" id="{3423D328-F31B-FB43-9888-8F138F5045E4}"/>
              </a:ext>
            </a:extLst>
          </p:cNvPr>
          <p:cNvCxnSpPr>
            <a:cxnSpLocks/>
          </p:cNvCxnSpPr>
          <p:nvPr/>
        </p:nvCxnSpPr>
        <p:spPr>
          <a:xfrm>
            <a:off x="134035" y="134945"/>
            <a:ext cx="431604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31C41BFD-50F9-2A46-9135-22CF04AA7474}"/>
              </a:ext>
            </a:extLst>
          </p:cNvPr>
          <p:cNvGrpSpPr/>
          <p:nvPr/>
        </p:nvGrpSpPr>
        <p:grpSpPr>
          <a:xfrm>
            <a:off x="509069" y="2398737"/>
            <a:ext cx="6972298" cy="2287089"/>
            <a:chOff x="4493824" y="2872074"/>
            <a:chExt cx="6972298" cy="2287089"/>
          </a:xfrm>
        </p:grpSpPr>
        <p:sp>
          <p:nvSpPr>
            <p:cNvPr id="14" name="직사각형 13">
              <a:extLst>
                <a:ext uri="{FF2B5EF4-FFF2-40B4-BE49-F238E27FC236}">
                  <a16:creationId xmlns:a16="http://schemas.microsoft.com/office/drawing/2014/main" id="{BC17B087-63E9-C643-B2F4-EB57F137A592}"/>
                </a:ext>
              </a:extLst>
            </p:cNvPr>
            <p:cNvSpPr/>
            <p:nvPr/>
          </p:nvSpPr>
          <p:spPr>
            <a:xfrm>
              <a:off x="8389639" y="4105687"/>
              <a:ext cx="3076483" cy="600164"/>
            </a:xfrm>
            <a:prstGeom prst="rect">
              <a:avLst/>
            </a:prstGeom>
          </p:spPr>
          <p:txBody>
            <a:bodyPr wrap="none">
              <a:spAutoFit/>
            </a:bodyPr>
            <a:lstStyle/>
            <a:p>
              <a:r>
                <a:rPr lang="en-US" altLang="ko-KR" sz="1100" dirty="0">
                  <a:latin typeface="PT Sans" panose="020B0503020203020204" pitchFamily="34" charset="0"/>
                </a:rPr>
                <a:t>Cross-modal, cross-species comparisons of RDM</a:t>
              </a:r>
            </a:p>
            <a:p>
              <a:r>
                <a:rPr lang="en-US" altLang="ko-KR" sz="1100" dirty="0">
                  <a:latin typeface="PT Sans" panose="020B0503020203020204" pitchFamily="34" charset="0"/>
                </a:rPr>
                <a:t>for a common set of stimuli </a:t>
              </a:r>
              <a:br>
                <a:rPr lang="en-US" altLang="ko-KR" sz="1100" dirty="0">
                  <a:latin typeface="PT Sans" panose="020B0503020203020204" pitchFamily="34" charset="0"/>
                </a:rPr>
              </a:br>
              <a:r>
                <a:rPr lang="en-US" altLang="ko-KR" sz="1100" dirty="0">
                  <a:latin typeface="PT Sans" panose="020B0503020203020204" pitchFamily="34" charset="0"/>
                </a:rPr>
                <a:t>(</a:t>
              </a:r>
              <a:r>
                <a:rPr lang="en-US" altLang="ko-KR" sz="1100" dirty="0" err="1">
                  <a:latin typeface="PT Sans" panose="020B0503020203020204" pitchFamily="34" charset="0"/>
                </a:rPr>
                <a:t>Kriegeskorte</a:t>
              </a:r>
              <a:r>
                <a:rPr lang="en-US" altLang="ko-KR" sz="1100" dirty="0">
                  <a:latin typeface="PT Sans" panose="020B0503020203020204" pitchFamily="34" charset="0"/>
                </a:rPr>
                <a:t> et al., 2008, </a:t>
              </a:r>
              <a:r>
                <a:rPr lang="en-US" altLang="ko-KR" sz="1100" i="1" dirty="0">
                  <a:latin typeface="PT Sans" panose="020B0503020203020204" pitchFamily="34" charset="0"/>
                </a:rPr>
                <a:t>Neuron</a:t>
              </a:r>
              <a:r>
                <a:rPr lang="en-US" altLang="ko-KR" sz="1100" dirty="0">
                  <a:latin typeface="PT Sans" panose="020B0503020203020204" pitchFamily="34" charset="0"/>
                </a:rPr>
                <a:t>)</a:t>
              </a:r>
            </a:p>
          </p:txBody>
        </p:sp>
        <p:pic>
          <p:nvPicPr>
            <p:cNvPr id="19" name="그림 18">
              <a:extLst>
                <a:ext uri="{FF2B5EF4-FFF2-40B4-BE49-F238E27FC236}">
                  <a16:creationId xmlns:a16="http://schemas.microsoft.com/office/drawing/2014/main" id="{CC645D08-4DCA-7147-8FFC-AC84F2A8374E}"/>
                </a:ext>
              </a:extLst>
            </p:cNvPr>
            <p:cNvPicPr>
              <a:picLocks noChangeAspect="1"/>
            </p:cNvPicPr>
            <p:nvPr/>
          </p:nvPicPr>
          <p:blipFill rotWithShape="1">
            <a:blip r:embed="rId4"/>
            <a:srcRect t="51259"/>
            <a:stretch/>
          </p:blipFill>
          <p:spPr>
            <a:xfrm>
              <a:off x="4493824" y="2872074"/>
              <a:ext cx="3895815" cy="2287089"/>
            </a:xfrm>
            <a:prstGeom prst="rect">
              <a:avLst/>
            </a:prstGeom>
          </p:spPr>
        </p:pic>
      </p:grpSp>
    </p:spTree>
    <p:extLst>
      <p:ext uri="{BB962C8B-B14F-4D97-AF65-F5344CB8AC3E}">
        <p14:creationId xmlns:p14="http://schemas.microsoft.com/office/powerpoint/2010/main" val="134073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43BA545-AD5C-A64C-8350-E4289F5F6669}"/>
              </a:ext>
            </a:extLst>
          </p:cNvPr>
          <p:cNvSpPr/>
          <p:nvPr/>
        </p:nvSpPr>
        <p:spPr>
          <a:xfrm>
            <a:off x="1" y="-2"/>
            <a:ext cx="9143999" cy="605339"/>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679486"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2: Comparing brain and model RDMs </a:t>
            </a:r>
          </a:p>
        </p:txBody>
      </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grpSp>
        <p:nvGrpSpPr>
          <p:cNvPr id="2" name="그룹 1">
            <a:extLst>
              <a:ext uri="{FF2B5EF4-FFF2-40B4-BE49-F238E27FC236}">
                <a16:creationId xmlns:a16="http://schemas.microsoft.com/office/drawing/2014/main" id="{834810ED-A56D-2C4D-A7D9-41BB17E7563E}"/>
              </a:ext>
            </a:extLst>
          </p:cNvPr>
          <p:cNvGrpSpPr/>
          <p:nvPr/>
        </p:nvGrpSpPr>
        <p:grpSpPr>
          <a:xfrm>
            <a:off x="318013" y="740284"/>
            <a:ext cx="7920103" cy="1521173"/>
            <a:chOff x="60883" y="740614"/>
            <a:chExt cx="7920103" cy="1521173"/>
          </a:xfrm>
        </p:grpSpPr>
        <p:pic>
          <p:nvPicPr>
            <p:cNvPr id="8" name="그림 7">
              <a:extLst>
                <a:ext uri="{FF2B5EF4-FFF2-40B4-BE49-F238E27FC236}">
                  <a16:creationId xmlns:a16="http://schemas.microsoft.com/office/drawing/2014/main" id="{B2FB0A78-3E44-3445-AD13-4633ECAA4848}"/>
                </a:ext>
              </a:extLst>
            </p:cNvPr>
            <p:cNvPicPr>
              <a:picLocks noChangeAspect="1"/>
            </p:cNvPicPr>
            <p:nvPr/>
          </p:nvPicPr>
          <p:blipFill>
            <a:blip r:embed="rId2"/>
            <a:stretch>
              <a:fillRect/>
            </a:stretch>
          </p:blipFill>
          <p:spPr>
            <a:xfrm>
              <a:off x="1499751" y="740614"/>
              <a:ext cx="6481235" cy="1521173"/>
            </a:xfrm>
            <a:prstGeom prst="rect">
              <a:avLst/>
            </a:prstGeom>
          </p:spPr>
        </p:pic>
        <p:sp>
          <p:nvSpPr>
            <p:cNvPr id="9" name="직사각형 8">
              <a:extLst>
                <a:ext uri="{FF2B5EF4-FFF2-40B4-BE49-F238E27FC236}">
                  <a16:creationId xmlns:a16="http://schemas.microsoft.com/office/drawing/2014/main" id="{B9382D3B-2666-0447-97EA-303861F2DE35}"/>
                </a:ext>
              </a:extLst>
            </p:cNvPr>
            <p:cNvSpPr/>
            <p:nvPr/>
          </p:nvSpPr>
          <p:spPr>
            <a:xfrm>
              <a:off x="60883" y="914490"/>
              <a:ext cx="1309974" cy="261610"/>
            </a:xfrm>
            <a:prstGeom prst="rect">
              <a:avLst/>
            </a:prstGeom>
          </p:spPr>
          <p:txBody>
            <a:bodyPr wrap="none">
              <a:spAutoFit/>
            </a:bodyPr>
            <a:lstStyle/>
            <a:p>
              <a:r>
                <a:rPr lang="en-US" altLang="ko-KR" sz="1100" dirty="0">
                  <a:latin typeface="PT Sans" panose="020B0503020203020204" pitchFamily="34" charset="0"/>
                </a:rPr>
                <a:t>Many model RDMs</a:t>
              </a:r>
            </a:p>
          </p:txBody>
        </p:sp>
      </p:grpSp>
      <p:grpSp>
        <p:nvGrpSpPr>
          <p:cNvPr id="11" name="그룹 10">
            <a:extLst>
              <a:ext uri="{FF2B5EF4-FFF2-40B4-BE49-F238E27FC236}">
                <a16:creationId xmlns:a16="http://schemas.microsoft.com/office/drawing/2014/main" id="{80E151A4-67FB-8242-91A6-B9CE7BE2ECE0}"/>
              </a:ext>
            </a:extLst>
          </p:cNvPr>
          <p:cNvGrpSpPr/>
          <p:nvPr/>
        </p:nvGrpSpPr>
        <p:grpSpPr>
          <a:xfrm>
            <a:off x="134035" y="2333651"/>
            <a:ext cx="5186902" cy="2809849"/>
            <a:chOff x="134035" y="2333651"/>
            <a:chExt cx="5186902" cy="2809849"/>
          </a:xfrm>
        </p:grpSpPr>
        <p:pic>
          <p:nvPicPr>
            <p:cNvPr id="7" name="그림 6">
              <a:extLst>
                <a:ext uri="{FF2B5EF4-FFF2-40B4-BE49-F238E27FC236}">
                  <a16:creationId xmlns:a16="http://schemas.microsoft.com/office/drawing/2014/main" id="{9B607265-96F6-7C49-A8FC-4BC75D3CDD1A}"/>
                </a:ext>
              </a:extLst>
            </p:cNvPr>
            <p:cNvPicPr>
              <a:picLocks noChangeAspect="1"/>
            </p:cNvPicPr>
            <p:nvPr/>
          </p:nvPicPr>
          <p:blipFill rotWithShape="1">
            <a:blip r:embed="rId3"/>
            <a:srcRect t="11470" r="46955"/>
            <a:stretch/>
          </p:blipFill>
          <p:spPr>
            <a:xfrm>
              <a:off x="2047504" y="2333651"/>
              <a:ext cx="3273433" cy="2809849"/>
            </a:xfrm>
            <a:prstGeom prst="rect">
              <a:avLst/>
            </a:prstGeom>
          </p:spPr>
        </p:pic>
        <p:sp>
          <p:nvSpPr>
            <p:cNvPr id="10" name="직사각형 9">
              <a:extLst>
                <a:ext uri="{FF2B5EF4-FFF2-40B4-BE49-F238E27FC236}">
                  <a16:creationId xmlns:a16="http://schemas.microsoft.com/office/drawing/2014/main" id="{958B67D1-A549-C944-B225-13CF38521024}"/>
                </a:ext>
              </a:extLst>
            </p:cNvPr>
            <p:cNvSpPr/>
            <p:nvPr/>
          </p:nvSpPr>
          <p:spPr>
            <a:xfrm>
              <a:off x="134035" y="2692601"/>
              <a:ext cx="2170787" cy="1446550"/>
            </a:xfrm>
            <a:prstGeom prst="rect">
              <a:avLst/>
            </a:prstGeom>
          </p:spPr>
          <p:txBody>
            <a:bodyPr wrap="none">
              <a:spAutoFit/>
            </a:bodyPr>
            <a:lstStyle/>
            <a:p>
              <a:r>
                <a:rPr lang="en-US" altLang="ko-KR" sz="1100" dirty="0">
                  <a:latin typeface="PT Sans" panose="020B0503020203020204" pitchFamily="34" charset="0"/>
                </a:rPr>
                <a:t>Comparing the RDMs:</a:t>
              </a:r>
            </a:p>
            <a:p>
              <a:r>
                <a:rPr lang="en-US" altLang="ko-KR" sz="1100" dirty="0">
                  <a:latin typeface="PT Sans" panose="020B0503020203020204" pitchFamily="34" charset="0"/>
                </a:rPr>
                <a:t>using any metric that </a:t>
              </a:r>
              <a:br>
                <a:rPr lang="en-US" altLang="ko-KR" sz="1100" dirty="0">
                  <a:latin typeface="PT Sans" panose="020B0503020203020204" pitchFamily="34" charset="0"/>
                </a:rPr>
              </a:br>
              <a:r>
                <a:rPr lang="en-US" altLang="ko-KR" sz="1100" dirty="0">
                  <a:latin typeface="PT Sans" panose="020B0503020203020204" pitchFamily="34" charset="0"/>
                </a:rPr>
                <a:t>quantifies the extent </a:t>
              </a:r>
              <a:br>
                <a:rPr lang="en-US" altLang="ko-KR" sz="1100" dirty="0">
                  <a:latin typeface="PT Sans" panose="020B0503020203020204" pitchFamily="34" charset="0"/>
                </a:rPr>
              </a:br>
              <a:r>
                <a:rPr lang="en-US" altLang="ko-KR" sz="1100" dirty="0">
                  <a:latin typeface="PT Sans" panose="020B0503020203020204" pitchFamily="34" charset="0"/>
                </a:rPr>
                <a:t>to which two matrices </a:t>
              </a:r>
              <a:br>
                <a:rPr lang="en-US" altLang="ko-KR" sz="1100" dirty="0">
                  <a:latin typeface="PT Sans" panose="020B0503020203020204" pitchFamily="34" charset="0"/>
                </a:rPr>
              </a:br>
              <a:r>
                <a:rPr lang="en-US" altLang="ko-KR" sz="1100" dirty="0">
                  <a:latin typeface="PT Sans" panose="020B0503020203020204" pitchFamily="34" charset="0"/>
                </a:rPr>
                <a:t>are ‘‘in agreement’’</a:t>
              </a:r>
            </a:p>
            <a:p>
              <a:endParaRPr lang="en-US" altLang="ko-KR" sz="1100" dirty="0">
                <a:latin typeface="PT Sans" panose="020B0503020203020204" pitchFamily="34" charset="0"/>
              </a:endParaRPr>
            </a:p>
            <a:p>
              <a:r>
                <a:rPr lang="en-US" altLang="ko-KR" sz="1100" dirty="0">
                  <a:latin typeface="PT Sans" panose="020B0503020203020204" pitchFamily="34" charset="0"/>
                </a:rPr>
                <a:t>e.g., Spearman’s rank correlation,</a:t>
              </a:r>
            </a:p>
            <a:p>
              <a:r>
                <a:rPr lang="en-US" altLang="ko-KR" sz="1100" dirty="0">
                  <a:latin typeface="PT Sans" panose="020B0503020203020204" pitchFamily="34" charset="0"/>
                </a:rPr>
                <a:t>Kendall’s tau a, etc.</a:t>
              </a:r>
            </a:p>
          </p:txBody>
        </p:sp>
      </p:grpSp>
      <p:grpSp>
        <p:nvGrpSpPr>
          <p:cNvPr id="5" name="그룹 4">
            <a:extLst>
              <a:ext uri="{FF2B5EF4-FFF2-40B4-BE49-F238E27FC236}">
                <a16:creationId xmlns:a16="http://schemas.microsoft.com/office/drawing/2014/main" id="{FAD19532-FA83-504E-BE22-83C3233F64DB}"/>
              </a:ext>
            </a:extLst>
          </p:cNvPr>
          <p:cNvGrpSpPr/>
          <p:nvPr/>
        </p:nvGrpSpPr>
        <p:grpSpPr>
          <a:xfrm>
            <a:off x="5950310" y="2333651"/>
            <a:ext cx="2745217" cy="2809849"/>
            <a:chOff x="5723887" y="2333650"/>
            <a:chExt cx="2745217" cy="2809849"/>
          </a:xfrm>
        </p:grpSpPr>
        <p:pic>
          <p:nvPicPr>
            <p:cNvPr id="14" name="그림 13">
              <a:extLst>
                <a:ext uri="{FF2B5EF4-FFF2-40B4-BE49-F238E27FC236}">
                  <a16:creationId xmlns:a16="http://schemas.microsoft.com/office/drawing/2014/main" id="{D0749DF1-5254-F244-9C6A-0E4BF90B7753}"/>
                </a:ext>
              </a:extLst>
            </p:cNvPr>
            <p:cNvPicPr>
              <a:picLocks noChangeAspect="1"/>
            </p:cNvPicPr>
            <p:nvPr/>
          </p:nvPicPr>
          <p:blipFill rotWithShape="1">
            <a:blip r:embed="rId3"/>
            <a:srcRect l="55514" t="11470"/>
            <a:stretch/>
          </p:blipFill>
          <p:spPr>
            <a:xfrm>
              <a:off x="5723887" y="2333650"/>
              <a:ext cx="2745217" cy="2809849"/>
            </a:xfrm>
            <a:prstGeom prst="rect">
              <a:avLst/>
            </a:prstGeom>
          </p:spPr>
        </p:pic>
        <p:sp>
          <p:nvSpPr>
            <p:cNvPr id="12" name="직사각형 11">
              <a:extLst>
                <a:ext uri="{FF2B5EF4-FFF2-40B4-BE49-F238E27FC236}">
                  <a16:creationId xmlns:a16="http://schemas.microsoft.com/office/drawing/2014/main" id="{24678BD2-8D8D-FF4B-A89E-320396468D4F}"/>
                </a:ext>
              </a:extLst>
            </p:cNvPr>
            <p:cNvSpPr/>
            <p:nvPr/>
          </p:nvSpPr>
          <p:spPr>
            <a:xfrm>
              <a:off x="5723887" y="4139151"/>
              <a:ext cx="2287806" cy="600164"/>
            </a:xfrm>
            <a:prstGeom prst="rect">
              <a:avLst/>
            </a:prstGeom>
          </p:spPr>
          <p:txBody>
            <a:bodyPr wrap="none">
              <a:spAutoFit/>
            </a:bodyPr>
            <a:lstStyle/>
            <a:p>
              <a:pPr algn="ctr"/>
              <a:r>
                <a:rPr lang="en-US" altLang="ko-KR" sz="1100" dirty="0">
                  <a:latin typeface="PT Sans" panose="020B0503020203020204" pitchFamily="34" charset="0"/>
                </a:rPr>
                <a:t>Again, dimensionality reduction </a:t>
              </a:r>
              <a:br>
                <a:rPr lang="en-US" altLang="ko-KR" sz="1100" dirty="0">
                  <a:latin typeface="PT Sans" panose="020B0503020203020204" pitchFamily="34" charset="0"/>
                </a:rPr>
              </a:br>
              <a:r>
                <a:rPr lang="en-US" altLang="ko-KR" sz="1100" dirty="0">
                  <a:latin typeface="PT Sans" panose="020B0503020203020204" pitchFamily="34" charset="0"/>
                </a:rPr>
                <a:t>for visualization (MDS, PCA, t-SNE, </a:t>
              </a:r>
              <a:br>
                <a:rPr lang="en-US" altLang="ko-KR" sz="1100" dirty="0">
                  <a:latin typeface="PT Sans" panose="020B0503020203020204" pitchFamily="34" charset="0"/>
                </a:rPr>
              </a:br>
              <a:r>
                <a:rPr lang="en-US" altLang="ko-KR" sz="1100" dirty="0">
                  <a:latin typeface="PT Sans" panose="020B0503020203020204" pitchFamily="34" charset="0"/>
                </a:rPr>
                <a:t>force-directed graph drawing, etc.)</a:t>
              </a:r>
            </a:p>
          </p:txBody>
        </p:sp>
      </p:grpSp>
    </p:spTree>
    <p:extLst>
      <p:ext uri="{BB962C8B-B14F-4D97-AF65-F5344CB8AC3E}">
        <p14:creationId xmlns:p14="http://schemas.microsoft.com/office/powerpoint/2010/main" val="936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18E397FB-1C03-1540-A0F6-5C24BD7E3EF3}"/>
              </a:ext>
            </a:extLst>
          </p:cNvPr>
          <p:cNvGrpSpPr/>
          <p:nvPr/>
        </p:nvGrpSpPr>
        <p:grpSpPr>
          <a:xfrm>
            <a:off x="1" y="-2"/>
            <a:ext cx="9144000" cy="5143502"/>
            <a:chOff x="0" y="-2"/>
            <a:chExt cx="12192001" cy="6864451"/>
          </a:xfrm>
        </p:grpSpPr>
        <p:pic>
          <p:nvPicPr>
            <p:cNvPr id="22" name="그림 21">
              <a:extLst>
                <a:ext uri="{FF2B5EF4-FFF2-40B4-BE49-F238E27FC236}">
                  <a16:creationId xmlns:a16="http://schemas.microsoft.com/office/drawing/2014/main" id="{57D1AD63-7E58-C641-A206-621AEC2649A2}"/>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23" name="직사각형 22">
              <a:extLst>
                <a:ext uri="{FF2B5EF4-FFF2-40B4-BE49-F238E27FC236}">
                  <a16:creationId xmlns:a16="http://schemas.microsoft.com/office/drawing/2014/main" id="{B56CC991-00A1-5542-B8A4-CDC5015C67B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09732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3: Statistical inference</a:t>
            </a:r>
          </a:p>
        </p:txBody>
      </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pic>
        <p:nvPicPr>
          <p:cNvPr id="7" name="그림 6">
            <a:extLst>
              <a:ext uri="{FF2B5EF4-FFF2-40B4-BE49-F238E27FC236}">
                <a16:creationId xmlns:a16="http://schemas.microsoft.com/office/drawing/2014/main" id="{D8B7917A-3EFA-A047-BC91-18BD8523B489}"/>
              </a:ext>
            </a:extLst>
          </p:cNvPr>
          <p:cNvPicPr>
            <a:picLocks noChangeAspect="1"/>
          </p:cNvPicPr>
          <p:nvPr/>
        </p:nvPicPr>
        <p:blipFill rotWithShape="1">
          <a:blip r:embed="rId4"/>
          <a:srcRect r="21602"/>
          <a:stretch/>
        </p:blipFill>
        <p:spPr>
          <a:xfrm>
            <a:off x="619627" y="704846"/>
            <a:ext cx="2969221" cy="911774"/>
          </a:xfrm>
          <a:prstGeom prst="rect">
            <a:avLst/>
          </a:prstGeom>
        </p:spPr>
      </p:pic>
      <p:grpSp>
        <p:nvGrpSpPr>
          <p:cNvPr id="14" name="그룹 13">
            <a:extLst>
              <a:ext uri="{FF2B5EF4-FFF2-40B4-BE49-F238E27FC236}">
                <a16:creationId xmlns:a16="http://schemas.microsoft.com/office/drawing/2014/main" id="{0BED8811-A9F4-7C47-B02F-CAC7AAC5B299}"/>
              </a:ext>
            </a:extLst>
          </p:cNvPr>
          <p:cNvGrpSpPr/>
          <p:nvPr/>
        </p:nvGrpSpPr>
        <p:grpSpPr>
          <a:xfrm>
            <a:off x="3588848" y="703491"/>
            <a:ext cx="3145851" cy="911774"/>
            <a:chOff x="3588848" y="703491"/>
            <a:chExt cx="3145851" cy="911774"/>
          </a:xfrm>
        </p:grpSpPr>
        <p:pic>
          <p:nvPicPr>
            <p:cNvPr id="24" name="그림 23">
              <a:extLst>
                <a:ext uri="{FF2B5EF4-FFF2-40B4-BE49-F238E27FC236}">
                  <a16:creationId xmlns:a16="http://schemas.microsoft.com/office/drawing/2014/main" id="{02041F2F-85F5-9844-8373-4D1A2D187010}"/>
                </a:ext>
              </a:extLst>
            </p:cNvPr>
            <p:cNvPicPr>
              <a:picLocks noChangeAspect="1"/>
            </p:cNvPicPr>
            <p:nvPr/>
          </p:nvPicPr>
          <p:blipFill rotWithShape="1">
            <a:blip r:embed="rId4"/>
            <a:srcRect l="78398"/>
            <a:stretch/>
          </p:blipFill>
          <p:spPr>
            <a:xfrm>
              <a:off x="3614974" y="703491"/>
              <a:ext cx="818148" cy="911774"/>
            </a:xfrm>
            <a:prstGeom prst="rect">
              <a:avLst/>
            </a:prstGeom>
          </p:spPr>
        </p:pic>
        <p:grpSp>
          <p:nvGrpSpPr>
            <p:cNvPr id="2" name="그룹 1">
              <a:extLst>
                <a:ext uri="{FF2B5EF4-FFF2-40B4-BE49-F238E27FC236}">
                  <a16:creationId xmlns:a16="http://schemas.microsoft.com/office/drawing/2014/main" id="{C5CAD10E-7B45-984D-A555-CCBA8B8598E9}"/>
                </a:ext>
              </a:extLst>
            </p:cNvPr>
            <p:cNvGrpSpPr/>
            <p:nvPr/>
          </p:nvGrpSpPr>
          <p:grpSpPr>
            <a:xfrm>
              <a:off x="3588848" y="704754"/>
              <a:ext cx="3145851" cy="862789"/>
              <a:chOff x="3588848" y="704754"/>
              <a:chExt cx="3145851" cy="862789"/>
            </a:xfrm>
          </p:grpSpPr>
          <p:sp>
            <p:nvSpPr>
              <p:cNvPr id="8" name="직사각형 7">
                <a:extLst>
                  <a:ext uri="{FF2B5EF4-FFF2-40B4-BE49-F238E27FC236}">
                    <a16:creationId xmlns:a16="http://schemas.microsoft.com/office/drawing/2014/main" id="{8FF7BB81-891F-3E42-84FE-A6E689903E5F}"/>
                  </a:ext>
                </a:extLst>
              </p:cNvPr>
              <p:cNvSpPr/>
              <p:nvPr/>
            </p:nvSpPr>
            <p:spPr>
              <a:xfrm>
                <a:off x="4475747" y="997648"/>
                <a:ext cx="2258952" cy="276999"/>
              </a:xfrm>
              <a:prstGeom prst="rect">
                <a:avLst/>
              </a:prstGeom>
            </p:spPr>
            <p:txBody>
              <a:bodyPr wrap="none">
                <a:spAutoFit/>
              </a:bodyPr>
              <a:lstStyle/>
              <a:p>
                <a:r>
                  <a:rPr lang="en-US" altLang="ko-KR" sz="1200" dirty="0">
                    <a:solidFill>
                      <a:srgbClr val="C00000"/>
                    </a:solidFill>
                    <a:latin typeface="PT Sans" panose="020B0503020203020204" pitchFamily="34" charset="0"/>
                  </a:rPr>
                  <a:t>Now you have a reference RDM</a:t>
                </a:r>
              </a:p>
            </p:txBody>
          </p:sp>
          <p:sp>
            <p:nvSpPr>
              <p:cNvPr id="9" name="직사각형 8">
                <a:extLst>
                  <a:ext uri="{FF2B5EF4-FFF2-40B4-BE49-F238E27FC236}">
                    <a16:creationId xmlns:a16="http://schemas.microsoft.com/office/drawing/2014/main" id="{0C18A078-BFFA-BD4D-8504-CFE84698EB39}"/>
                  </a:ext>
                </a:extLst>
              </p:cNvPr>
              <p:cNvSpPr/>
              <p:nvPr/>
            </p:nvSpPr>
            <p:spPr>
              <a:xfrm>
                <a:off x="3588848" y="704754"/>
                <a:ext cx="818148" cy="86278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grpSp>
        <p:nvGrpSpPr>
          <p:cNvPr id="12" name="그룹 11">
            <a:extLst>
              <a:ext uri="{FF2B5EF4-FFF2-40B4-BE49-F238E27FC236}">
                <a16:creationId xmlns:a16="http://schemas.microsoft.com/office/drawing/2014/main" id="{98FDDC5C-BFC1-2746-9819-F84EEB0FD343}"/>
              </a:ext>
            </a:extLst>
          </p:cNvPr>
          <p:cNvGrpSpPr/>
          <p:nvPr/>
        </p:nvGrpSpPr>
        <p:grpSpPr>
          <a:xfrm>
            <a:off x="550445" y="2188043"/>
            <a:ext cx="7713101" cy="2160775"/>
            <a:chOff x="550445" y="2188043"/>
            <a:chExt cx="7713101" cy="2160775"/>
          </a:xfrm>
        </p:grpSpPr>
        <p:pic>
          <p:nvPicPr>
            <p:cNvPr id="10" name="그림 9">
              <a:extLst>
                <a:ext uri="{FF2B5EF4-FFF2-40B4-BE49-F238E27FC236}">
                  <a16:creationId xmlns:a16="http://schemas.microsoft.com/office/drawing/2014/main" id="{EB9A6671-D627-494A-9052-9964720CE186}"/>
                </a:ext>
              </a:extLst>
            </p:cNvPr>
            <p:cNvPicPr>
              <a:picLocks noChangeAspect="1"/>
            </p:cNvPicPr>
            <p:nvPr/>
          </p:nvPicPr>
          <p:blipFill>
            <a:blip r:embed="rId5"/>
            <a:stretch>
              <a:fillRect/>
            </a:stretch>
          </p:blipFill>
          <p:spPr>
            <a:xfrm>
              <a:off x="550445" y="2465042"/>
              <a:ext cx="7713101" cy="1883776"/>
            </a:xfrm>
            <a:prstGeom prst="rect">
              <a:avLst/>
            </a:prstGeom>
          </p:spPr>
        </p:pic>
        <p:sp>
          <p:nvSpPr>
            <p:cNvPr id="11" name="직사각형 10">
              <a:extLst>
                <a:ext uri="{FF2B5EF4-FFF2-40B4-BE49-F238E27FC236}">
                  <a16:creationId xmlns:a16="http://schemas.microsoft.com/office/drawing/2014/main" id="{46D78A91-D27F-624E-B519-80874675549E}"/>
                </a:ext>
              </a:extLst>
            </p:cNvPr>
            <p:cNvSpPr/>
            <p:nvPr/>
          </p:nvSpPr>
          <p:spPr>
            <a:xfrm>
              <a:off x="6711518" y="2188043"/>
              <a:ext cx="1552028" cy="276999"/>
            </a:xfrm>
            <a:prstGeom prst="rect">
              <a:avLst/>
            </a:prstGeom>
          </p:spPr>
          <p:txBody>
            <a:bodyPr wrap="none">
              <a:spAutoFit/>
            </a:bodyPr>
            <a:lstStyle/>
            <a:p>
              <a:r>
                <a:rPr lang="en-US" altLang="ko-KR" sz="1200" dirty="0">
                  <a:solidFill>
                    <a:srgbClr val="C00000"/>
                  </a:solidFill>
                  <a:latin typeface="PT Sans" panose="020B0503020203020204" pitchFamily="34" charset="0"/>
                </a:rPr>
                <a:t>and candidate RDMs</a:t>
              </a:r>
            </a:p>
          </p:txBody>
        </p:sp>
      </p:grpSp>
      <p:cxnSp>
        <p:nvCxnSpPr>
          <p:cNvPr id="5" name="직선 화살표 연결선 4">
            <a:extLst>
              <a:ext uri="{FF2B5EF4-FFF2-40B4-BE49-F238E27FC236}">
                <a16:creationId xmlns:a16="http://schemas.microsoft.com/office/drawing/2014/main" id="{9AEDC160-5380-9848-8FAF-04089CA45FDD}"/>
              </a:ext>
            </a:extLst>
          </p:cNvPr>
          <p:cNvCxnSpPr>
            <a:cxnSpLocks/>
          </p:cNvCxnSpPr>
          <p:nvPr/>
        </p:nvCxnSpPr>
        <p:spPr>
          <a:xfrm flipV="1">
            <a:off x="1182532" y="1665698"/>
            <a:ext cx="2454442" cy="843733"/>
          </a:xfrm>
          <a:prstGeom prst="straightConnector1">
            <a:avLst/>
          </a:prstGeom>
          <a:ln w="127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AF60292-746A-D54C-8622-F1FBE059EE34}"/>
              </a:ext>
            </a:extLst>
          </p:cNvPr>
          <p:cNvCxnSpPr>
            <a:cxnSpLocks/>
          </p:cNvCxnSpPr>
          <p:nvPr/>
        </p:nvCxnSpPr>
        <p:spPr>
          <a:xfrm flipV="1">
            <a:off x="1866073" y="1665697"/>
            <a:ext cx="1922156" cy="843734"/>
          </a:xfrm>
          <a:prstGeom prst="straightConnector1">
            <a:avLst/>
          </a:prstGeom>
          <a:ln w="127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8AD5D5C-24BA-4A4F-AAAB-697AB4C9F557}"/>
              </a:ext>
            </a:extLst>
          </p:cNvPr>
          <p:cNvCxnSpPr>
            <a:cxnSpLocks/>
          </p:cNvCxnSpPr>
          <p:nvPr/>
        </p:nvCxnSpPr>
        <p:spPr>
          <a:xfrm flipV="1">
            <a:off x="2484839" y="1665697"/>
            <a:ext cx="1434018" cy="843734"/>
          </a:xfrm>
          <a:prstGeom prst="straightConnector1">
            <a:avLst/>
          </a:prstGeom>
          <a:ln w="127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그룹 20">
            <a:extLst>
              <a:ext uri="{FF2B5EF4-FFF2-40B4-BE49-F238E27FC236}">
                <a16:creationId xmlns:a16="http://schemas.microsoft.com/office/drawing/2014/main" id="{458C6B06-E20A-C14F-B421-DCE931E8DA2D}"/>
              </a:ext>
            </a:extLst>
          </p:cNvPr>
          <p:cNvGrpSpPr/>
          <p:nvPr/>
        </p:nvGrpSpPr>
        <p:grpSpPr>
          <a:xfrm>
            <a:off x="3408564" y="1848704"/>
            <a:ext cx="5104020" cy="312039"/>
            <a:chOff x="3360678" y="1889158"/>
            <a:chExt cx="5104020" cy="312039"/>
          </a:xfrm>
        </p:grpSpPr>
        <p:sp>
          <p:nvSpPr>
            <p:cNvPr id="19" name="직사각형 18">
              <a:extLst>
                <a:ext uri="{FF2B5EF4-FFF2-40B4-BE49-F238E27FC236}">
                  <a16:creationId xmlns:a16="http://schemas.microsoft.com/office/drawing/2014/main" id="{25C2921E-70A8-D04E-8D4C-38B505290148}"/>
                </a:ext>
              </a:extLst>
            </p:cNvPr>
            <p:cNvSpPr/>
            <p:nvPr/>
          </p:nvSpPr>
          <p:spPr>
            <a:xfrm>
              <a:off x="3602598" y="1924198"/>
              <a:ext cx="4862100" cy="276999"/>
            </a:xfrm>
            <a:prstGeom prst="rect">
              <a:avLst/>
            </a:prstGeom>
          </p:spPr>
          <p:txBody>
            <a:bodyPr wrap="none">
              <a:spAutoFit/>
            </a:bodyPr>
            <a:lstStyle/>
            <a:p>
              <a:r>
                <a:rPr lang="en-US" altLang="ko-KR" sz="1200" dirty="0">
                  <a:solidFill>
                    <a:schemeClr val="tx1">
                      <a:lumMod val="65000"/>
                      <a:lumOff val="35000"/>
                    </a:schemeClr>
                  </a:solidFill>
                  <a:latin typeface="PT Sans" panose="020B0503020203020204" pitchFamily="34" charset="0"/>
                </a:rPr>
                <a:t>You can compare them using Kendall’s tau a (or Spearman’s correlation)</a:t>
              </a:r>
            </a:p>
          </p:txBody>
        </p:sp>
        <p:sp>
          <p:nvSpPr>
            <p:cNvPr id="20" name="직사각형 19">
              <a:extLst>
                <a:ext uri="{FF2B5EF4-FFF2-40B4-BE49-F238E27FC236}">
                  <a16:creationId xmlns:a16="http://schemas.microsoft.com/office/drawing/2014/main" id="{6D6C70BE-D816-C445-AB08-483352F778B4}"/>
                </a:ext>
              </a:extLst>
            </p:cNvPr>
            <p:cNvSpPr/>
            <p:nvPr/>
          </p:nvSpPr>
          <p:spPr>
            <a:xfrm>
              <a:off x="3360678" y="1889158"/>
              <a:ext cx="305661" cy="276999"/>
            </a:xfrm>
            <a:prstGeom prst="rect">
              <a:avLst/>
            </a:prstGeom>
          </p:spPr>
          <p:txBody>
            <a:bodyPr wrap="none">
              <a:spAutoFit/>
            </a:bodyPr>
            <a:lstStyle/>
            <a:p>
              <a:r>
                <a:rPr lang="en-US" altLang="ko-KR" sz="1200" dirty="0">
                  <a:solidFill>
                    <a:schemeClr val="tx1">
                      <a:lumMod val="65000"/>
                      <a:lumOff val="35000"/>
                    </a:schemeClr>
                  </a:solidFill>
                  <a:latin typeface="PT Sans" panose="020B0503020203020204" pitchFamily="34" charset="0"/>
                </a:rPr>
                <a:t>…</a:t>
              </a:r>
            </a:p>
          </p:txBody>
        </p:sp>
      </p:grpSp>
    </p:spTree>
    <p:extLst>
      <p:ext uri="{BB962C8B-B14F-4D97-AF65-F5344CB8AC3E}">
        <p14:creationId xmlns:p14="http://schemas.microsoft.com/office/powerpoint/2010/main" val="142707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CAD131E1-45D2-8C47-80E3-35EF12DB27BB}"/>
              </a:ext>
            </a:extLst>
          </p:cNvPr>
          <p:cNvGrpSpPr/>
          <p:nvPr/>
        </p:nvGrpSpPr>
        <p:grpSpPr>
          <a:xfrm>
            <a:off x="1" y="-1"/>
            <a:ext cx="9144000" cy="5143501"/>
            <a:chOff x="0" y="-1"/>
            <a:chExt cx="12192001" cy="6864450"/>
          </a:xfrm>
        </p:grpSpPr>
        <p:sp>
          <p:nvSpPr>
            <p:cNvPr id="32" name="직사각형 31">
              <a:extLst>
                <a:ext uri="{FF2B5EF4-FFF2-40B4-BE49-F238E27FC236}">
                  <a16:creationId xmlns:a16="http://schemas.microsoft.com/office/drawing/2014/main" id="{EE962D2D-50F5-234B-94CC-CD8190522639}"/>
                </a:ext>
              </a:extLst>
            </p:cNvPr>
            <p:cNvSpPr/>
            <p:nvPr/>
          </p:nvSpPr>
          <p:spPr>
            <a:xfrm>
              <a:off x="0" y="-1"/>
              <a:ext cx="12192000" cy="460601"/>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31" name="그림 30">
              <a:extLst>
                <a:ext uri="{FF2B5EF4-FFF2-40B4-BE49-F238E27FC236}">
                  <a16:creationId xmlns:a16="http://schemas.microsoft.com/office/drawing/2014/main" id="{756D3DE7-8B69-5342-A69C-7A410B498EDE}"/>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488178"/>
              <a:ext cx="12192000" cy="376271"/>
            </a:xfrm>
            <a:prstGeom prst="rect">
              <a:avLst/>
            </a:prstGeom>
          </p:spPr>
        </p:pic>
      </p:grpSp>
      <p:grpSp>
        <p:nvGrpSpPr>
          <p:cNvPr id="29" name="그룹 28">
            <a:extLst>
              <a:ext uri="{FF2B5EF4-FFF2-40B4-BE49-F238E27FC236}">
                <a16:creationId xmlns:a16="http://schemas.microsoft.com/office/drawing/2014/main" id="{DDD005AA-6125-684B-8D1C-97FA99FBF56F}"/>
              </a:ext>
            </a:extLst>
          </p:cNvPr>
          <p:cNvGrpSpPr>
            <a:grpSpLocks noChangeAspect="1"/>
          </p:cNvGrpSpPr>
          <p:nvPr/>
        </p:nvGrpSpPr>
        <p:grpSpPr>
          <a:xfrm>
            <a:off x="698181" y="350102"/>
            <a:ext cx="7579545" cy="4511461"/>
            <a:chOff x="698181" y="350102"/>
            <a:chExt cx="7579545" cy="4511461"/>
          </a:xfrm>
        </p:grpSpPr>
        <p:grpSp>
          <p:nvGrpSpPr>
            <p:cNvPr id="17" name="그룹 16">
              <a:extLst>
                <a:ext uri="{FF2B5EF4-FFF2-40B4-BE49-F238E27FC236}">
                  <a16:creationId xmlns:a16="http://schemas.microsoft.com/office/drawing/2014/main" id="{A5DB1CA8-F273-A740-ABFB-903B2A99AD68}"/>
                </a:ext>
              </a:extLst>
            </p:cNvPr>
            <p:cNvGrpSpPr/>
            <p:nvPr/>
          </p:nvGrpSpPr>
          <p:grpSpPr>
            <a:xfrm>
              <a:off x="698181" y="350102"/>
              <a:ext cx="7579545" cy="4511461"/>
              <a:chOff x="698181" y="350102"/>
              <a:chExt cx="7579545" cy="4511461"/>
            </a:xfrm>
          </p:grpSpPr>
          <p:pic>
            <p:nvPicPr>
              <p:cNvPr id="14" name="그림 13">
                <a:extLst>
                  <a:ext uri="{FF2B5EF4-FFF2-40B4-BE49-F238E27FC236}">
                    <a16:creationId xmlns:a16="http://schemas.microsoft.com/office/drawing/2014/main" id="{5062A254-EB2A-EF48-BDE9-9C3C05F0B74E}"/>
                  </a:ext>
                </a:extLst>
              </p:cNvPr>
              <p:cNvPicPr>
                <a:picLocks noChangeAspect="1"/>
              </p:cNvPicPr>
              <p:nvPr/>
            </p:nvPicPr>
            <p:blipFill>
              <a:blip r:embed="rId4"/>
              <a:stretch>
                <a:fillRect/>
              </a:stretch>
            </p:blipFill>
            <p:spPr>
              <a:xfrm>
                <a:off x="698181" y="350102"/>
                <a:ext cx="7579545" cy="4511461"/>
              </a:xfrm>
              <a:prstGeom prst="rect">
                <a:avLst/>
              </a:prstGeom>
            </p:spPr>
          </p:pic>
          <p:sp>
            <p:nvSpPr>
              <p:cNvPr id="16" name="직사각형 15">
                <a:extLst>
                  <a:ext uri="{FF2B5EF4-FFF2-40B4-BE49-F238E27FC236}">
                    <a16:creationId xmlns:a16="http://schemas.microsoft.com/office/drawing/2014/main" id="{876ACEC1-BF15-E948-9DEC-839C9F79B2E4}"/>
                  </a:ext>
                </a:extLst>
              </p:cNvPr>
              <p:cNvSpPr/>
              <p:nvPr/>
            </p:nvSpPr>
            <p:spPr>
              <a:xfrm>
                <a:off x="763146" y="350102"/>
                <a:ext cx="1766923" cy="825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28" name="그룹 27">
              <a:extLst>
                <a:ext uri="{FF2B5EF4-FFF2-40B4-BE49-F238E27FC236}">
                  <a16:creationId xmlns:a16="http://schemas.microsoft.com/office/drawing/2014/main" id="{AE00FC6E-83A1-7E4C-8B95-B3A8C57BA464}"/>
                </a:ext>
              </a:extLst>
            </p:cNvPr>
            <p:cNvGrpSpPr/>
            <p:nvPr/>
          </p:nvGrpSpPr>
          <p:grpSpPr>
            <a:xfrm>
              <a:off x="773458" y="3368842"/>
              <a:ext cx="5668593" cy="1492720"/>
              <a:chOff x="773458" y="3368842"/>
              <a:chExt cx="5668593" cy="1492720"/>
            </a:xfrm>
          </p:grpSpPr>
          <p:sp>
            <p:nvSpPr>
              <p:cNvPr id="26" name="직사각형 25">
                <a:extLst>
                  <a:ext uri="{FF2B5EF4-FFF2-40B4-BE49-F238E27FC236}">
                    <a16:creationId xmlns:a16="http://schemas.microsoft.com/office/drawing/2014/main" id="{210B6467-8F13-524A-9CAF-0D7F6B048D17}"/>
                  </a:ext>
                </a:extLst>
              </p:cNvPr>
              <p:cNvSpPr/>
              <p:nvPr/>
            </p:nvSpPr>
            <p:spPr>
              <a:xfrm>
                <a:off x="773458" y="3689800"/>
                <a:ext cx="5668593" cy="1171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삼각형 26">
                <a:extLst>
                  <a:ext uri="{FF2B5EF4-FFF2-40B4-BE49-F238E27FC236}">
                    <a16:creationId xmlns:a16="http://schemas.microsoft.com/office/drawing/2014/main" id="{D40B87EB-A426-0840-A3AC-04CA3D801F68}"/>
                  </a:ext>
                </a:extLst>
              </p:cNvPr>
              <p:cNvSpPr/>
              <p:nvPr/>
            </p:nvSpPr>
            <p:spPr>
              <a:xfrm>
                <a:off x="3561347" y="3368842"/>
                <a:ext cx="412512" cy="5568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sp>
        <p:nvSpPr>
          <p:cNvPr id="6" name="직사각형 5">
            <a:extLst>
              <a:ext uri="{FF2B5EF4-FFF2-40B4-BE49-F238E27FC236}">
                <a16:creationId xmlns:a16="http://schemas.microsoft.com/office/drawing/2014/main" id="{5389F14F-F48D-384F-A485-70BC78ECC4EF}"/>
              </a:ext>
            </a:extLst>
          </p:cNvPr>
          <p:cNvSpPr/>
          <p:nvPr/>
        </p:nvSpPr>
        <p:spPr>
          <a:xfrm>
            <a:off x="134035" y="4871696"/>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09732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3: Statistical inference</a:t>
            </a:r>
          </a:p>
        </p:txBody>
      </p:sp>
      <p:sp>
        <p:nvSpPr>
          <p:cNvPr id="18" name="직사각형 17">
            <a:extLst>
              <a:ext uri="{FF2B5EF4-FFF2-40B4-BE49-F238E27FC236}">
                <a16:creationId xmlns:a16="http://schemas.microsoft.com/office/drawing/2014/main" id="{740EFC54-40B7-A945-B2BA-508783DB5102}"/>
              </a:ext>
            </a:extLst>
          </p:cNvPr>
          <p:cNvSpPr>
            <a:spLocks noChangeAspect="1"/>
          </p:cNvSpPr>
          <p:nvPr/>
        </p:nvSpPr>
        <p:spPr>
          <a:xfrm>
            <a:off x="6531429" y="2124433"/>
            <a:ext cx="1746297" cy="935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2" name="직사각형 21">
            <a:extLst>
              <a:ext uri="{FF2B5EF4-FFF2-40B4-BE49-F238E27FC236}">
                <a16:creationId xmlns:a16="http://schemas.microsoft.com/office/drawing/2014/main" id="{E9C7BF50-0D28-644E-B2C8-3E11EAB2986B}"/>
              </a:ext>
            </a:extLst>
          </p:cNvPr>
          <p:cNvSpPr>
            <a:spLocks noChangeAspect="1"/>
          </p:cNvSpPr>
          <p:nvPr/>
        </p:nvSpPr>
        <p:spPr>
          <a:xfrm>
            <a:off x="6531428" y="3064437"/>
            <a:ext cx="1746297" cy="179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3" name="직사각형 22">
            <a:extLst>
              <a:ext uri="{FF2B5EF4-FFF2-40B4-BE49-F238E27FC236}">
                <a16:creationId xmlns:a16="http://schemas.microsoft.com/office/drawing/2014/main" id="{DA86973E-9270-CF4D-B06E-C62844E3B180}"/>
              </a:ext>
            </a:extLst>
          </p:cNvPr>
          <p:cNvSpPr>
            <a:spLocks noChangeAspect="1"/>
          </p:cNvSpPr>
          <p:nvPr/>
        </p:nvSpPr>
        <p:spPr>
          <a:xfrm>
            <a:off x="6531427" y="436768"/>
            <a:ext cx="1746297" cy="1621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직사각형 23">
            <a:extLst>
              <a:ext uri="{FF2B5EF4-FFF2-40B4-BE49-F238E27FC236}">
                <a16:creationId xmlns:a16="http://schemas.microsoft.com/office/drawing/2014/main" id="{F8E9BF96-52E6-0141-9BD2-C11C6F9F198A}"/>
              </a:ext>
            </a:extLst>
          </p:cNvPr>
          <p:cNvSpPr/>
          <p:nvPr/>
        </p:nvSpPr>
        <p:spPr>
          <a:xfrm>
            <a:off x="773458" y="924123"/>
            <a:ext cx="1746297" cy="179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2974D31A-05B8-2347-A876-72CFEC6923C6}"/>
              </a:ext>
            </a:extLst>
          </p:cNvPr>
          <p:cNvSpPr txBox="1"/>
          <p:nvPr/>
        </p:nvSpPr>
        <p:spPr>
          <a:xfrm>
            <a:off x="249826" y="4039784"/>
            <a:ext cx="5002818" cy="600164"/>
          </a:xfrm>
          <a:prstGeom prst="rect">
            <a:avLst/>
          </a:prstGeom>
          <a:noFill/>
        </p:spPr>
        <p:txBody>
          <a:bodyPr wrap="square" rtlCol="0">
            <a:spAutoFit/>
          </a:bodyPr>
          <a:lstStyle/>
          <a:p>
            <a:r>
              <a:rPr kumimoji="1" lang="en-US" altLang="ko-KR" sz="1100" i="1" dirty="0">
                <a:latin typeface="PT Sans" panose="020B0503020203020204" pitchFamily="34" charset="0"/>
              </a:rPr>
              <a:t>Note: </a:t>
            </a:r>
            <a:r>
              <a:rPr kumimoji="1" lang="en-US" altLang="ko-KR" sz="1100" dirty="0">
                <a:latin typeface="PT Sans" panose="020B0503020203020204" pitchFamily="34" charset="0"/>
              </a:rPr>
              <a:t>This example uses data from 4 subjects with a large number of stimulus. Thus this uses resampling of the stimulus set. If you have a larger number of subjects, you can also do the resampling of subjects, not stimulus set. </a:t>
            </a:r>
            <a:endParaRPr kumimoji="1" lang="ko-KR" altLang="en-US" sz="1100" dirty="0">
              <a:latin typeface="PT Sans" panose="020B0503020203020204" pitchFamily="34" charset="0"/>
            </a:endParaRPr>
          </a:p>
        </p:txBody>
      </p:sp>
    </p:spTree>
    <p:extLst>
      <p:ext uri="{BB962C8B-B14F-4D97-AF65-F5344CB8AC3E}">
        <p14:creationId xmlns:p14="http://schemas.microsoft.com/office/powerpoint/2010/main" val="98254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4" grpId="0" animBg="1"/>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1DC59BA4-643E-2F47-BEDD-716203EF0B1B}"/>
              </a:ext>
            </a:extLst>
          </p:cNvPr>
          <p:cNvGrpSpPr/>
          <p:nvPr/>
        </p:nvGrpSpPr>
        <p:grpSpPr>
          <a:xfrm>
            <a:off x="1" y="-1"/>
            <a:ext cx="9144000" cy="5143501"/>
            <a:chOff x="0" y="-1"/>
            <a:chExt cx="12192001" cy="6864450"/>
          </a:xfrm>
        </p:grpSpPr>
        <p:sp>
          <p:nvSpPr>
            <p:cNvPr id="15" name="직사각형 14">
              <a:extLst>
                <a:ext uri="{FF2B5EF4-FFF2-40B4-BE49-F238E27FC236}">
                  <a16:creationId xmlns:a16="http://schemas.microsoft.com/office/drawing/2014/main" id="{67D036F5-D3C5-2946-8F7C-D6C7BAA8FCEC}"/>
                </a:ext>
              </a:extLst>
            </p:cNvPr>
            <p:cNvSpPr/>
            <p:nvPr/>
          </p:nvSpPr>
          <p:spPr>
            <a:xfrm>
              <a:off x="0" y="-1"/>
              <a:ext cx="12192000" cy="460601"/>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8" name="그림 17">
              <a:extLst>
                <a:ext uri="{FF2B5EF4-FFF2-40B4-BE49-F238E27FC236}">
                  <a16:creationId xmlns:a16="http://schemas.microsoft.com/office/drawing/2014/main" id="{23BF0627-3CD1-864D-95AE-49F531C9EE2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488178"/>
              <a:ext cx="12192000" cy="376271"/>
            </a:xfrm>
            <a:prstGeom prst="rect">
              <a:avLst/>
            </a:prstGeom>
          </p:spPr>
        </p:pic>
      </p:grpSp>
      <p:grpSp>
        <p:nvGrpSpPr>
          <p:cNvPr id="29" name="그룹 28">
            <a:extLst>
              <a:ext uri="{FF2B5EF4-FFF2-40B4-BE49-F238E27FC236}">
                <a16:creationId xmlns:a16="http://schemas.microsoft.com/office/drawing/2014/main" id="{DDD005AA-6125-684B-8D1C-97FA99FBF56F}"/>
              </a:ext>
            </a:extLst>
          </p:cNvPr>
          <p:cNvGrpSpPr/>
          <p:nvPr/>
        </p:nvGrpSpPr>
        <p:grpSpPr>
          <a:xfrm>
            <a:off x="698181" y="350102"/>
            <a:ext cx="7579545" cy="4511461"/>
            <a:chOff x="698181" y="350102"/>
            <a:chExt cx="7579545" cy="4511461"/>
          </a:xfrm>
        </p:grpSpPr>
        <p:grpSp>
          <p:nvGrpSpPr>
            <p:cNvPr id="17" name="그룹 16">
              <a:extLst>
                <a:ext uri="{FF2B5EF4-FFF2-40B4-BE49-F238E27FC236}">
                  <a16:creationId xmlns:a16="http://schemas.microsoft.com/office/drawing/2014/main" id="{A5DB1CA8-F273-A740-ABFB-903B2A99AD68}"/>
                </a:ext>
              </a:extLst>
            </p:cNvPr>
            <p:cNvGrpSpPr/>
            <p:nvPr/>
          </p:nvGrpSpPr>
          <p:grpSpPr>
            <a:xfrm>
              <a:off x="698181" y="350102"/>
              <a:ext cx="7579545" cy="4511461"/>
              <a:chOff x="698181" y="350102"/>
              <a:chExt cx="7579545" cy="4511461"/>
            </a:xfrm>
          </p:grpSpPr>
          <p:pic>
            <p:nvPicPr>
              <p:cNvPr id="14" name="그림 13">
                <a:extLst>
                  <a:ext uri="{FF2B5EF4-FFF2-40B4-BE49-F238E27FC236}">
                    <a16:creationId xmlns:a16="http://schemas.microsoft.com/office/drawing/2014/main" id="{5062A254-EB2A-EF48-BDE9-9C3C05F0B74E}"/>
                  </a:ext>
                </a:extLst>
              </p:cNvPr>
              <p:cNvPicPr>
                <a:picLocks noChangeAspect="1"/>
              </p:cNvPicPr>
              <p:nvPr/>
            </p:nvPicPr>
            <p:blipFill>
              <a:blip r:embed="rId4"/>
              <a:stretch>
                <a:fillRect/>
              </a:stretch>
            </p:blipFill>
            <p:spPr>
              <a:xfrm>
                <a:off x="698181" y="350102"/>
                <a:ext cx="7579545" cy="4511461"/>
              </a:xfrm>
              <a:prstGeom prst="rect">
                <a:avLst/>
              </a:prstGeom>
            </p:spPr>
          </p:pic>
          <p:sp>
            <p:nvSpPr>
              <p:cNvPr id="16" name="직사각형 15">
                <a:extLst>
                  <a:ext uri="{FF2B5EF4-FFF2-40B4-BE49-F238E27FC236}">
                    <a16:creationId xmlns:a16="http://schemas.microsoft.com/office/drawing/2014/main" id="{876ACEC1-BF15-E948-9DEC-839C9F79B2E4}"/>
                  </a:ext>
                </a:extLst>
              </p:cNvPr>
              <p:cNvSpPr/>
              <p:nvPr/>
            </p:nvSpPr>
            <p:spPr>
              <a:xfrm>
                <a:off x="763146" y="350102"/>
                <a:ext cx="1766923" cy="825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28" name="그룹 27">
              <a:extLst>
                <a:ext uri="{FF2B5EF4-FFF2-40B4-BE49-F238E27FC236}">
                  <a16:creationId xmlns:a16="http://schemas.microsoft.com/office/drawing/2014/main" id="{AE00FC6E-83A1-7E4C-8B95-B3A8C57BA464}"/>
                </a:ext>
              </a:extLst>
            </p:cNvPr>
            <p:cNvGrpSpPr/>
            <p:nvPr/>
          </p:nvGrpSpPr>
          <p:grpSpPr>
            <a:xfrm>
              <a:off x="773458" y="3368842"/>
              <a:ext cx="5668593" cy="1492719"/>
              <a:chOff x="773458" y="3368842"/>
              <a:chExt cx="5668593" cy="1492719"/>
            </a:xfrm>
          </p:grpSpPr>
          <p:sp>
            <p:nvSpPr>
              <p:cNvPr id="26" name="직사각형 25">
                <a:extLst>
                  <a:ext uri="{FF2B5EF4-FFF2-40B4-BE49-F238E27FC236}">
                    <a16:creationId xmlns:a16="http://schemas.microsoft.com/office/drawing/2014/main" id="{210B6467-8F13-524A-9CAF-0D7F6B048D17}"/>
                  </a:ext>
                </a:extLst>
              </p:cNvPr>
              <p:cNvSpPr/>
              <p:nvPr/>
            </p:nvSpPr>
            <p:spPr>
              <a:xfrm>
                <a:off x="773458" y="3778731"/>
                <a:ext cx="5668593" cy="1082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삼각형 26">
                <a:extLst>
                  <a:ext uri="{FF2B5EF4-FFF2-40B4-BE49-F238E27FC236}">
                    <a16:creationId xmlns:a16="http://schemas.microsoft.com/office/drawing/2014/main" id="{D40B87EB-A426-0840-A3AC-04CA3D801F68}"/>
                  </a:ext>
                </a:extLst>
              </p:cNvPr>
              <p:cNvSpPr/>
              <p:nvPr/>
            </p:nvSpPr>
            <p:spPr>
              <a:xfrm>
                <a:off x="3561347" y="3368842"/>
                <a:ext cx="412512" cy="5568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09732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3: Statistical inference</a:t>
            </a:r>
          </a:p>
        </p:txBody>
      </p:sp>
      <p:sp>
        <p:nvSpPr>
          <p:cNvPr id="2" name="TextBox 1">
            <a:extLst>
              <a:ext uri="{FF2B5EF4-FFF2-40B4-BE49-F238E27FC236}">
                <a16:creationId xmlns:a16="http://schemas.microsoft.com/office/drawing/2014/main" id="{EDC157DB-7D20-9948-BCC5-1ABE50790558}"/>
              </a:ext>
            </a:extLst>
          </p:cNvPr>
          <p:cNvSpPr txBox="1"/>
          <p:nvPr/>
        </p:nvSpPr>
        <p:spPr>
          <a:xfrm>
            <a:off x="152082" y="524353"/>
            <a:ext cx="6154613" cy="707886"/>
          </a:xfrm>
          <a:prstGeom prst="rect">
            <a:avLst/>
          </a:prstGeom>
          <a:solidFill>
            <a:srgbClr val="FFFFFF">
              <a:alpha val="89804"/>
            </a:srgbClr>
          </a:solidFill>
        </p:spPr>
        <p:txBody>
          <a:bodyPr wrap="square" rtlCol="0">
            <a:spAutoFit/>
          </a:bodyPr>
          <a:lstStyle/>
          <a:p>
            <a:r>
              <a:rPr kumimoji="1" lang="en-US" altLang="ko-KR" sz="1000" b="1" dirty="0">
                <a:latin typeface="PT Sans" panose="020B0503020203020204" pitchFamily="34" charset="0"/>
              </a:rPr>
              <a:t>Noise ceiling:</a:t>
            </a:r>
          </a:p>
          <a:p>
            <a:pPr marL="171450" indent="-171450">
              <a:buFont typeface="Arial" panose="020B0604020202020204" pitchFamily="34" charset="0"/>
              <a:buChar char="•"/>
            </a:pPr>
            <a:r>
              <a:rPr kumimoji="1" lang="en-US" altLang="ko-KR" sz="1000" b="1" dirty="0">
                <a:latin typeface="PT Sans" panose="020B0503020203020204" pitchFamily="34" charset="0"/>
              </a:rPr>
              <a:t>Upper bound:</a:t>
            </a:r>
            <a:r>
              <a:rPr kumimoji="1" lang="en-US" altLang="ko-KR" sz="1000" dirty="0">
                <a:latin typeface="PT Sans" panose="020B0503020203020204" pitchFamily="34" charset="0"/>
              </a:rPr>
              <a:t> average correlation between each participant’s RDM with the average RDM (overfitting)</a:t>
            </a:r>
          </a:p>
          <a:p>
            <a:pPr marL="171450" indent="-171450">
              <a:buFont typeface="Arial" panose="020B0604020202020204" pitchFamily="34" charset="0"/>
              <a:buChar char="•"/>
            </a:pPr>
            <a:r>
              <a:rPr kumimoji="1" lang="en-US" altLang="ko-KR" sz="1000" b="1" dirty="0">
                <a:latin typeface="PT Sans" panose="020B0503020203020204" pitchFamily="34" charset="0"/>
              </a:rPr>
              <a:t>Lower bound:</a:t>
            </a:r>
            <a:r>
              <a:rPr kumimoji="1" lang="en-US" altLang="ko-KR" sz="1000" dirty="0">
                <a:latin typeface="PT Sans" panose="020B0503020203020204" pitchFamily="34" charset="0"/>
              </a:rPr>
              <a:t> leave-one-out correlation between one single subject’s RDM with the average RDM of others (underfitting)</a:t>
            </a:r>
            <a:endParaRPr kumimoji="1" lang="ko-KR" altLang="en-US" sz="1000" dirty="0">
              <a:latin typeface="PT Sans" panose="020B0503020203020204" pitchFamily="34" charset="0"/>
            </a:endParaRPr>
          </a:p>
        </p:txBody>
      </p:sp>
    </p:spTree>
    <p:extLst>
      <p:ext uri="{BB962C8B-B14F-4D97-AF65-F5344CB8AC3E}">
        <p14:creationId xmlns:p14="http://schemas.microsoft.com/office/powerpoint/2010/main" val="4429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7642E81-D956-954A-B398-1A8C60BE98A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tretch>
            <a:fillRect/>
          </a:stretch>
        </p:blipFill>
        <p:spPr>
          <a:xfrm>
            <a:off x="0" y="-9457"/>
            <a:ext cx="9148197" cy="5152957"/>
          </a:xfrm>
          <a:prstGeom prst="rect">
            <a:avLst/>
          </a:prstGeom>
        </p:spPr>
      </p:pic>
      <p:sp>
        <p:nvSpPr>
          <p:cNvPr id="12" name="TextBox 3">
            <a:extLst>
              <a:ext uri="{FF2B5EF4-FFF2-40B4-BE49-F238E27FC236}">
                <a16:creationId xmlns:a16="http://schemas.microsoft.com/office/drawing/2014/main" id="{315E60EE-CA86-DE48-B608-E6115ADD33C1}"/>
              </a:ext>
            </a:extLst>
          </p:cNvPr>
          <p:cNvSpPr txBox="1"/>
          <p:nvPr/>
        </p:nvSpPr>
        <p:spPr>
          <a:xfrm>
            <a:off x="6586464" y="3645176"/>
            <a:ext cx="2290849" cy="629724"/>
          </a:xfrm>
          <a:prstGeom prst="rect">
            <a:avLst/>
          </a:prstGeom>
          <a:noFill/>
        </p:spPr>
        <p:txBody>
          <a:bodyPr wrap="square" rtlCol="0">
            <a:spAutoFit/>
          </a:bodyPr>
          <a:lstStyle/>
          <a:p>
            <a:pPr algn="r">
              <a:lnSpc>
                <a:spcPct val="120000"/>
              </a:lnSpc>
            </a:pPr>
            <a:r>
              <a:rPr lang="en-US" sz="1013" b="1" dirty="0">
                <a:latin typeface="Helvetica" pitchFamily="2" charset="0"/>
                <a:ea typeface="DXPnMStd" panose="02020600000000000000" pitchFamily="18" charset="-127"/>
                <a:cs typeface="Avenir Light"/>
              </a:rPr>
              <a:t>Choong-Wan Woo</a:t>
            </a:r>
          </a:p>
          <a:p>
            <a:pPr algn="r">
              <a:lnSpc>
                <a:spcPct val="120000"/>
              </a:lnSpc>
            </a:pPr>
            <a:r>
              <a:rPr lang="en-US" sz="1050" dirty="0">
                <a:latin typeface="Helvetica" pitchFamily="2" charset="0"/>
                <a:ea typeface="DXPnMStd" panose="02020600000000000000" pitchFamily="18" charset="-127"/>
                <a:cs typeface="Avenir Light"/>
              </a:rPr>
              <a:t>Director of the </a:t>
            </a:r>
            <a:r>
              <a:rPr lang="en-US" sz="1050" dirty="0" err="1">
                <a:latin typeface="Helvetica" pitchFamily="2" charset="0"/>
                <a:ea typeface="DXPnMStd" panose="02020600000000000000" pitchFamily="18" charset="-127"/>
                <a:cs typeface="Avenir Light"/>
              </a:rPr>
              <a:t>Cocoan</a:t>
            </a:r>
            <a:r>
              <a:rPr lang="en-US" sz="1050" dirty="0">
                <a:latin typeface="Helvetica" pitchFamily="2" charset="0"/>
                <a:ea typeface="DXPnMStd" panose="02020600000000000000" pitchFamily="18" charset="-127"/>
                <a:cs typeface="Avenir Light"/>
              </a:rPr>
              <a:t> Lab</a:t>
            </a:r>
          </a:p>
          <a:p>
            <a:pPr algn="r">
              <a:lnSpc>
                <a:spcPct val="120000"/>
              </a:lnSpc>
            </a:pPr>
            <a:endParaRPr lang="en-US" sz="900" dirty="0">
              <a:latin typeface="Helvetica" pitchFamily="2" charset="0"/>
              <a:ea typeface="DXPnMStd" panose="02020600000000000000" pitchFamily="18" charset="-127"/>
              <a:cs typeface="Avenir Light"/>
            </a:endParaRPr>
          </a:p>
        </p:txBody>
      </p:sp>
      <p:sp>
        <p:nvSpPr>
          <p:cNvPr id="6" name="TextBox 3">
            <a:extLst>
              <a:ext uri="{FF2B5EF4-FFF2-40B4-BE49-F238E27FC236}">
                <a16:creationId xmlns:a16="http://schemas.microsoft.com/office/drawing/2014/main" id="{B2BF19EE-297F-D244-BE36-818A5792011C}"/>
              </a:ext>
            </a:extLst>
          </p:cNvPr>
          <p:cNvSpPr txBox="1"/>
          <p:nvPr/>
        </p:nvSpPr>
        <p:spPr>
          <a:xfrm>
            <a:off x="554492" y="1639502"/>
            <a:ext cx="8588293" cy="587853"/>
          </a:xfrm>
          <a:prstGeom prst="rect">
            <a:avLst/>
          </a:prstGeom>
          <a:noFill/>
        </p:spPr>
        <p:txBody>
          <a:bodyPr wrap="square" rtlCol="0">
            <a:spAutoFit/>
          </a:bodyPr>
          <a:lstStyle/>
          <a:p>
            <a:pPr>
              <a:lnSpc>
                <a:spcPct val="120000"/>
              </a:lnSpc>
            </a:pPr>
            <a:r>
              <a:rPr lang="en-US" sz="2800" b="1" dirty="0">
                <a:latin typeface="BM JUA OTF" panose="02020603020101020101" pitchFamily="18" charset="-127"/>
                <a:ea typeface="BM JUA OTF" panose="02020603020101020101" pitchFamily="18" charset="-127"/>
                <a:cs typeface="Avenir Light"/>
              </a:rPr>
              <a:t>RSA (4): Examples and applications</a:t>
            </a:r>
          </a:p>
        </p:txBody>
      </p:sp>
    </p:spTree>
    <p:extLst>
      <p:ext uri="{BB962C8B-B14F-4D97-AF65-F5344CB8AC3E}">
        <p14:creationId xmlns:p14="http://schemas.microsoft.com/office/powerpoint/2010/main" val="5885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25E125B-C0B0-C64E-9870-423A2027CFAA}"/>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5112434E-774A-EA45-B563-7749906663A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1BBBCB15-3A9E-ED4D-A601-65B7017C42F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13231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Other RSA options</a:t>
            </a:r>
          </a:p>
        </p:txBody>
      </p:sp>
      <p:sp>
        <p:nvSpPr>
          <p:cNvPr id="19" name="TextBox 18">
            <a:extLst>
              <a:ext uri="{FF2B5EF4-FFF2-40B4-BE49-F238E27FC236}">
                <a16:creationId xmlns:a16="http://schemas.microsoft.com/office/drawing/2014/main" id="{824C89EB-73FE-204F-88B0-FE852D0D67C2}"/>
              </a:ext>
            </a:extLst>
          </p:cNvPr>
          <p:cNvSpPr txBox="1"/>
          <p:nvPr/>
        </p:nvSpPr>
        <p:spPr>
          <a:xfrm>
            <a:off x="1127040" y="1111122"/>
            <a:ext cx="7098661" cy="2184957"/>
          </a:xfrm>
          <a:prstGeom prst="rect">
            <a:avLst/>
          </a:prstGeom>
          <a:noFill/>
        </p:spPr>
        <p:txBody>
          <a:bodyPr wrap="square" rtlCol="0">
            <a:spAutoFit/>
          </a:bodyPr>
          <a:lstStyle/>
          <a:p>
            <a:pPr>
              <a:lnSpc>
                <a:spcPct val="200000"/>
              </a:lnSpc>
            </a:pPr>
            <a:r>
              <a:rPr kumimoji="1" lang="en-US" altLang="ko-KR" sz="1400" b="1" dirty="0">
                <a:latin typeface="PT Sans" panose="020B0503020203020204" pitchFamily="34" charset="0"/>
              </a:rPr>
              <a:t>Other analysis options </a:t>
            </a:r>
          </a:p>
          <a:p>
            <a:pPr marL="228600" indent="-228600">
              <a:lnSpc>
                <a:spcPct val="200000"/>
              </a:lnSpc>
              <a:buAutoNum type="arabicPeriod"/>
            </a:pPr>
            <a:r>
              <a:rPr kumimoji="1" lang="en-US" altLang="ko-KR" sz="1400" dirty="0">
                <a:latin typeface="PT Sans" panose="020B0503020203020204" pitchFamily="34" charset="0"/>
              </a:rPr>
              <a:t>Representational connectivity: Comparing brain RDMs among different regions</a:t>
            </a:r>
          </a:p>
          <a:p>
            <a:pPr marL="228600" indent="-228600">
              <a:lnSpc>
                <a:spcPct val="200000"/>
              </a:lnSpc>
              <a:buAutoNum type="arabicPeriod"/>
            </a:pPr>
            <a:r>
              <a:rPr kumimoji="1" lang="en-US" altLang="ko-KR" sz="1400" dirty="0">
                <a:latin typeface="PT Sans" panose="020B0503020203020204" pitchFamily="34" charset="0"/>
              </a:rPr>
              <a:t>Use classification performance as a distance metric</a:t>
            </a:r>
          </a:p>
          <a:p>
            <a:pPr marL="228600" indent="-228600">
              <a:lnSpc>
                <a:spcPct val="200000"/>
              </a:lnSpc>
              <a:buFontTx/>
              <a:buAutoNum type="arabicPeriod"/>
            </a:pPr>
            <a:r>
              <a:rPr kumimoji="1" lang="en-US" altLang="ko-KR" sz="1400" dirty="0">
                <a:latin typeface="PT Sans" panose="020B0503020203020204" pitchFamily="34" charset="0"/>
              </a:rPr>
              <a:t>Searchlight RSA: Each region serves as a model</a:t>
            </a:r>
          </a:p>
          <a:p>
            <a:pPr marL="228600" indent="-228600">
              <a:lnSpc>
                <a:spcPct val="200000"/>
              </a:lnSpc>
              <a:buAutoNum type="arabicPeriod"/>
            </a:pPr>
            <a:r>
              <a:rPr kumimoji="1" lang="en-US" altLang="ko-KR" sz="1400" dirty="0">
                <a:latin typeface="PT Sans" panose="020B0503020203020204" pitchFamily="34" charset="0"/>
              </a:rPr>
              <a:t>Conducting RSA in the GLM context</a:t>
            </a:r>
            <a:endParaRPr kumimoji="1" lang="ko-KR" altLang="en-US" sz="1400" dirty="0">
              <a:latin typeface="PT Sans" panose="020B0503020203020204" pitchFamily="34" charset="0"/>
            </a:endParaRPr>
          </a:p>
        </p:txBody>
      </p:sp>
    </p:spTree>
    <p:extLst>
      <p:ext uri="{BB962C8B-B14F-4D97-AF65-F5344CB8AC3E}">
        <p14:creationId xmlns:p14="http://schemas.microsoft.com/office/powerpoint/2010/main" val="25816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25E125B-C0B0-C64E-9870-423A2027CFAA}"/>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5112434E-774A-EA45-B563-7749906663A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1BBBCB15-3A9E-ED4D-A601-65B7017C42F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13231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Other RSA options</a:t>
            </a:r>
          </a:p>
        </p:txBody>
      </p:sp>
      <p:sp>
        <p:nvSpPr>
          <p:cNvPr id="19" name="TextBox 18">
            <a:extLst>
              <a:ext uri="{FF2B5EF4-FFF2-40B4-BE49-F238E27FC236}">
                <a16:creationId xmlns:a16="http://schemas.microsoft.com/office/drawing/2014/main" id="{824C89EB-73FE-204F-88B0-FE852D0D67C2}"/>
              </a:ext>
            </a:extLst>
          </p:cNvPr>
          <p:cNvSpPr txBox="1"/>
          <p:nvPr/>
        </p:nvSpPr>
        <p:spPr>
          <a:xfrm>
            <a:off x="1127040" y="1111122"/>
            <a:ext cx="7098661" cy="2184957"/>
          </a:xfrm>
          <a:prstGeom prst="rect">
            <a:avLst/>
          </a:prstGeom>
          <a:noFill/>
        </p:spPr>
        <p:txBody>
          <a:bodyPr wrap="square" rtlCol="0">
            <a:spAutoFit/>
          </a:bodyPr>
          <a:lstStyle/>
          <a:p>
            <a:pPr>
              <a:lnSpc>
                <a:spcPct val="200000"/>
              </a:lnSpc>
            </a:pPr>
            <a:r>
              <a:rPr kumimoji="1" lang="en-US" altLang="ko-KR" sz="1400" b="1" dirty="0">
                <a:latin typeface="PT Sans" panose="020B0503020203020204" pitchFamily="34" charset="0"/>
              </a:rPr>
              <a:t>Other analysis options </a:t>
            </a:r>
          </a:p>
          <a:p>
            <a:pPr marL="228600" indent="-228600">
              <a:lnSpc>
                <a:spcPct val="200000"/>
              </a:lnSpc>
              <a:buAutoNum type="arabicPeriod"/>
            </a:pPr>
            <a:r>
              <a:rPr kumimoji="1" lang="en-US" altLang="ko-KR" sz="1400" dirty="0">
                <a:latin typeface="PT Sans" panose="020B0503020203020204" pitchFamily="34" charset="0"/>
              </a:rPr>
              <a:t>Representational connectivity: Comparing brain RDMs among different regions</a:t>
            </a:r>
          </a:p>
          <a:p>
            <a:pPr marL="228600" indent="-228600">
              <a:lnSpc>
                <a:spcPct val="200000"/>
              </a:lnSpc>
              <a:buAutoNum type="arabicPeriod"/>
            </a:pPr>
            <a:r>
              <a:rPr kumimoji="1" lang="en-US" altLang="ko-KR" sz="1400" dirty="0">
                <a:solidFill>
                  <a:schemeClr val="bg1">
                    <a:lumMod val="75000"/>
                  </a:schemeClr>
                </a:solidFill>
                <a:latin typeface="PT Sans" panose="020B0503020203020204" pitchFamily="34" charset="0"/>
              </a:rPr>
              <a:t>Use classification performance as a distance metric</a:t>
            </a:r>
          </a:p>
          <a:p>
            <a:pPr marL="228600" indent="-228600">
              <a:lnSpc>
                <a:spcPct val="200000"/>
              </a:lnSpc>
              <a:buFontTx/>
              <a:buAutoNum type="arabicPeriod"/>
            </a:pPr>
            <a:r>
              <a:rPr kumimoji="1" lang="en-US" altLang="ko-KR" sz="1400" dirty="0">
                <a:solidFill>
                  <a:schemeClr val="bg1">
                    <a:lumMod val="75000"/>
                  </a:schemeClr>
                </a:solidFill>
                <a:latin typeface="PT Sans" panose="020B0503020203020204" pitchFamily="34" charset="0"/>
              </a:rPr>
              <a:t>Searchlight RSA: Each region serves as a model</a:t>
            </a:r>
          </a:p>
          <a:p>
            <a:pPr marL="228600" indent="-228600">
              <a:lnSpc>
                <a:spcPct val="200000"/>
              </a:lnSpc>
              <a:buAutoNum type="arabicPeriod"/>
            </a:pPr>
            <a:r>
              <a:rPr kumimoji="1" lang="en-US" altLang="ko-KR" sz="1400" dirty="0">
                <a:solidFill>
                  <a:schemeClr val="bg1">
                    <a:lumMod val="75000"/>
                  </a:schemeClr>
                </a:solidFill>
                <a:latin typeface="PT Sans" panose="020B0503020203020204" pitchFamily="34" charset="0"/>
              </a:rPr>
              <a:t>Conducting RSA in the GLM context</a:t>
            </a:r>
            <a:endParaRPr kumimoji="1" lang="ko-KR" altLang="en-US" sz="1400" dirty="0">
              <a:solidFill>
                <a:schemeClr val="bg1">
                  <a:lumMod val="75000"/>
                </a:schemeClr>
              </a:solidFill>
              <a:latin typeface="PT Sans" panose="020B0503020203020204" pitchFamily="34" charset="0"/>
            </a:endParaRPr>
          </a:p>
        </p:txBody>
      </p:sp>
    </p:spTree>
    <p:extLst>
      <p:ext uri="{BB962C8B-B14F-4D97-AF65-F5344CB8AC3E}">
        <p14:creationId xmlns:p14="http://schemas.microsoft.com/office/powerpoint/2010/main" val="1001997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470F4AA2-28DE-414A-9FD4-7A2BF623CC44}"/>
              </a:ext>
            </a:extLst>
          </p:cNvPr>
          <p:cNvGrpSpPr/>
          <p:nvPr/>
        </p:nvGrpSpPr>
        <p:grpSpPr>
          <a:xfrm>
            <a:off x="1" y="-2"/>
            <a:ext cx="9144000" cy="5143502"/>
            <a:chOff x="0" y="-2"/>
            <a:chExt cx="12192001" cy="6864451"/>
          </a:xfrm>
        </p:grpSpPr>
        <p:pic>
          <p:nvPicPr>
            <p:cNvPr id="11" name="그림 10">
              <a:extLst>
                <a:ext uri="{FF2B5EF4-FFF2-40B4-BE49-F238E27FC236}">
                  <a16:creationId xmlns:a16="http://schemas.microsoft.com/office/drawing/2014/main" id="{8F177247-6092-EF40-AE27-0295593B704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2" name="직사각형 11">
              <a:extLst>
                <a:ext uri="{FF2B5EF4-FFF2-40B4-BE49-F238E27FC236}">
                  <a16:creationId xmlns:a16="http://schemas.microsoft.com/office/drawing/2014/main" id="{CCC3B517-1652-E145-A7A6-67C93EFBBCBF}"/>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2008, </a:t>
            </a:r>
            <a:r>
              <a:rPr lang="en-US" altLang="ko-KR" sz="900" i="1" dirty="0">
                <a:latin typeface="Helvetica" pitchFamily="2" charset="0"/>
              </a:rPr>
              <a:t>Neuron</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603889"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1. Representational connectivity</a:t>
            </a:r>
          </a:p>
        </p:txBody>
      </p:sp>
      <p:pic>
        <p:nvPicPr>
          <p:cNvPr id="2" name="그림 1">
            <a:extLst>
              <a:ext uri="{FF2B5EF4-FFF2-40B4-BE49-F238E27FC236}">
                <a16:creationId xmlns:a16="http://schemas.microsoft.com/office/drawing/2014/main" id="{63C74D4F-40B0-F846-9F20-5968590211B1}"/>
              </a:ext>
            </a:extLst>
          </p:cNvPr>
          <p:cNvPicPr>
            <a:picLocks noChangeAspect="1"/>
          </p:cNvPicPr>
          <p:nvPr/>
        </p:nvPicPr>
        <p:blipFill>
          <a:blip r:embed="rId4"/>
          <a:stretch>
            <a:fillRect/>
          </a:stretch>
        </p:blipFill>
        <p:spPr>
          <a:xfrm>
            <a:off x="4220410" y="1151594"/>
            <a:ext cx="4797055" cy="2640905"/>
          </a:xfrm>
          <a:prstGeom prst="rect">
            <a:avLst/>
          </a:prstGeom>
        </p:spPr>
      </p:pic>
      <p:pic>
        <p:nvPicPr>
          <p:cNvPr id="5" name="그림 4">
            <a:extLst>
              <a:ext uri="{FF2B5EF4-FFF2-40B4-BE49-F238E27FC236}">
                <a16:creationId xmlns:a16="http://schemas.microsoft.com/office/drawing/2014/main" id="{B98982A6-9710-FD43-87EB-B838479E21EB}"/>
              </a:ext>
            </a:extLst>
          </p:cNvPr>
          <p:cNvPicPr>
            <a:picLocks noChangeAspect="1"/>
          </p:cNvPicPr>
          <p:nvPr/>
        </p:nvPicPr>
        <p:blipFill>
          <a:blip r:embed="rId5"/>
          <a:stretch>
            <a:fillRect/>
          </a:stretch>
        </p:blipFill>
        <p:spPr>
          <a:xfrm>
            <a:off x="60883" y="1151594"/>
            <a:ext cx="4048622" cy="2331547"/>
          </a:xfrm>
          <a:prstGeom prst="rect">
            <a:avLst/>
          </a:prstGeom>
        </p:spPr>
      </p:pic>
    </p:spTree>
    <p:extLst>
      <p:ext uri="{BB962C8B-B14F-4D97-AF65-F5344CB8AC3E}">
        <p14:creationId xmlns:p14="http://schemas.microsoft.com/office/powerpoint/2010/main" val="103390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25E125B-C0B0-C64E-9870-423A2027CFAA}"/>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5112434E-774A-EA45-B563-7749906663A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1BBBCB15-3A9E-ED4D-A601-65B7017C42F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13231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Other RSA options</a:t>
            </a:r>
          </a:p>
        </p:txBody>
      </p:sp>
      <p:sp>
        <p:nvSpPr>
          <p:cNvPr id="19" name="TextBox 18">
            <a:extLst>
              <a:ext uri="{FF2B5EF4-FFF2-40B4-BE49-F238E27FC236}">
                <a16:creationId xmlns:a16="http://schemas.microsoft.com/office/drawing/2014/main" id="{824C89EB-73FE-204F-88B0-FE852D0D67C2}"/>
              </a:ext>
            </a:extLst>
          </p:cNvPr>
          <p:cNvSpPr txBox="1"/>
          <p:nvPr/>
        </p:nvSpPr>
        <p:spPr>
          <a:xfrm>
            <a:off x="1127040" y="1111122"/>
            <a:ext cx="7098661" cy="2184957"/>
          </a:xfrm>
          <a:prstGeom prst="rect">
            <a:avLst/>
          </a:prstGeom>
          <a:noFill/>
        </p:spPr>
        <p:txBody>
          <a:bodyPr wrap="square" rtlCol="0">
            <a:spAutoFit/>
          </a:bodyPr>
          <a:lstStyle/>
          <a:p>
            <a:pPr>
              <a:lnSpc>
                <a:spcPct val="200000"/>
              </a:lnSpc>
            </a:pPr>
            <a:r>
              <a:rPr kumimoji="1" lang="en-US" altLang="ko-KR" sz="1400" b="1" dirty="0">
                <a:latin typeface="PT Sans" panose="020B0503020203020204" pitchFamily="34" charset="0"/>
              </a:rPr>
              <a:t>Other analysis options </a:t>
            </a:r>
          </a:p>
          <a:p>
            <a:pPr marL="228600" indent="-228600">
              <a:lnSpc>
                <a:spcPct val="200000"/>
              </a:lnSpc>
              <a:buAutoNum type="arabicPeriod"/>
            </a:pPr>
            <a:r>
              <a:rPr kumimoji="1" lang="en-US" altLang="ko-KR" sz="1400" dirty="0">
                <a:solidFill>
                  <a:schemeClr val="bg1">
                    <a:lumMod val="75000"/>
                  </a:schemeClr>
                </a:solidFill>
                <a:latin typeface="PT Sans" panose="020B0503020203020204" pitchFamily="34" charset="0"/>
              </a:rPr>
              <a:t>Representational connectivity: Comparing brain RDMs among different regions</a:t>
            </a:r>
          </a:p>
          <a:p>
            <a:pPr marL="228600" indent="-228600">
              <a:lnSpc>
                <a:spcPct val="200000"/>
              </a:lnSpc>
              <a:buAutoNum type="arabicPeriod"/>
            </a:pPr>
            <a:r>
              <a:rPr kumimoji="1" lang="en-US" altLang="ko-KR" sz="1400" dirty="0">
                <a:latin typeface="PT Sans" panose="020B0503020203020204" pitchFamily="34" charset="0"/>
              </a:rPr>
              <a:t>Use classification performance as a distance metric</a:t>
            </a:r>
          </a:p>
          <a:p>
            <a:pPr marL="228600" indent="-228600">
              <a:lnSpc>
                <a:spcPct val="200000"/>
              </a:lnSpc>
              <a:buFontTx/>
              <a:buAutoNum type="arabicPeriod"/>
            </a:pPr>
            <a:r>
              <a:rPr kumimoji="1" lang="en-US" altLang="ko-KR" sz="1400" dirty="0">
                <a:solidFill>
                  <a:schemeClr val="bg1">
                    <a:lumMod val="75000"/>
                  </a:schemeClr>
                </a:solidFill>
                <a:latin typeface="PT Sans" panose="020B0503020203020204" pitchFamily="34" charset="0"/>
              </a:rPr>
              <a:t>Searchlight RSA: Each region serves as a model</a:t>
            </a:r>
          </a:p>
          <a:p>
            <a:pPr marL="228600" indent="-228600">
              <a:lnSpc>
                <a:spcPct val="200000"/>
              </a:lnSpc>
              <a:buAutoNum type="arabicPeriod"/>
            </a:pPr>
            <a:r>
              <a:rPr kumimoji="1" lang="en-US" altLang="ko-KR" sz="1400" dirty="0">
                <a:solidFill>
                  <a:schemeClr val="bg1">
                    <a:lumMod val="75000"/>
                  </a:schemeClr>
                </a:solidFill>
                <a:latin typeface="PT Sans" panose="020B0503020203020204" pitchFamily="34" charset="0"/>
              </a:rPr>
              <a:t>Conducting RSA in the GLM context</a:t>
            </a:r>
            <a:endParaRPr kumimoji="1" lang="ko-KR" altLang="en-US" sz="1400" dirty="0">
              <a:solidFill>
                <a:schemeClr val="bg1">
                  <a:lumMod val="75000"/>
                </a:schemeClr>
              </a:solidFill>
              <a:latin typeface="PT Sans" panose="020B0503020203020204" pitchFamily="34" charset="0"/>
            </a:endParaRPr>
          </a:p>
        </p:txBody>
      </p:sp>
    </p:spTree>
    <p:extLst>
      <p:ext uri="{BB962C8B-B14F-4D97-AF65-F5344CB8AC3E}">
        <p14:creationId xmlns:p14="http://schemas.microsoft.com/office/powerpoint/2010/main" val="1663392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18F05C21-208A-B049-8818-0A6147CEE613}"/>
              </a:ext>
            </a:extLst>
          </p:cNvPr>
          <p:cNvGrpSpPr/>
          <p:nvPr/>
        </p:nvGrpSpPr>
        <p:grpSpPr>
          <a:xfrm>
            <a:off x="1" y="-2"/>
            <a:ext cx="9144000" cy="5143506"/>
            <a:chOff x="0" y="-2"/>
            <a:chExt cx="12192001" cy="6864451"/>
          </a:xfrm>
        </p:grpSpPr>
        <p:pic>
          <p:nvPicPr>
            <p:cNvPr id="14" name="그림 13">
              <a:extLst>
                <a:ext uri="{FF2B5EF4-FFF2-40B4-BE49-F238E27FC236}">
                  <a16:creationId xmlns:a16="http://schemas.microsoft.com/office/drawing/2014/main" id="{70721B9A-04B6-7747-A055-F5CCEA44D40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5" name="직사각형 14">
              <a:extLst>
                <a:ext uri="{FF2B5EF4-FFF2-40B4-BE49-F238E27FC236}">
                  <a16:creationId xmlns:a16="http://schemas.microsoft.com/office/drawing/2014/main" id="{C43DAABF-96AD-BD4E-98F1-CBE5E4B6717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1477905" cy="400110"/>
          </a:xfrm>
          <a:prstGeom prst="rect">
            <a:avLst/>
          </a:prstGeom>
        </p:spPr>
        <p:txBody>
          <a:bodyPr wrap="none">
            <a:spAutoFit/>
          </a:bodyPr>
          <a:lstStyle/>
          <a:p>
            <a:r>
              <a:rPr lang="en-US" altLang="ko-KR" sz="2000" dirty="0">
                <a:solidFill>
                  <a:schemeClr val="tx1">
                    <a:lumMod val="65000"/>
                    <a:lumOff val="35000"/>
                  </a:schemeClr>
                </a:solidFill>
                <a:latin typeface="PT Sans Narrow" charset="-52"/>
                <a:ea typeface="BM JUA OTF" panose="02020603020101020101" pitchFamily="18" charset="-127"/>
                <a:cs typeface="PT Sans Narrow" charset="-52"/>
              </a:rPr>
              <a:t>Key references</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9" name="그룹 18">
            <a:extLst>
              <a:ext uri="{FF2B5EF4-FFF2-40B4-BE49-F238E27FC236}">
                <a16:creationId xmlns:a16="http://schemas.microsoft.com/office/drawing/2014/main" id="{1D038FDD-A0C8-7D41-9FF1-14D4575F2F99}"/>
              </a:ext>
            </a:extLst>
          </p:cNvPr>
          <p:cNvGrpSpPr/>
          <p:nvPr/>
        </p:nvGrpSpPr>
        <p:grpSpPr>
          <a:xfrm>
            <a:off x="879860" y="897318"/>
            <a:ext cx="8050780" cy="3315591"/>
            <a:chOff x="879860" y="1179195"/>
            <a:chExt cx="8050780" cy="3315591"/>
          </a:xfrm>
        </p:grpSpPr>
        <p:pic>
          <p:nvPicPr>
            <p:cNvPr id="12" name="그림 11">
              <a:extLst>
                <a:ext uri="{FF2B5EF4-FFF2-40B4-BE49-F238E27FC236}">
                  <a16:creationId xmlns:a16="http://schemas.microsoft.com/office/drawing/2014/main" id="{ED71C4A2-63C5-D846-BFA2-98D5F5647956}"/>
                </a:ext>
              </a:extLst>
            </p:cNvPr>
            <p:cNvPicPr>
              <a:picLocks noChangeAspect="1"/>
            </p:cNvPicPr>
            <p:nvPr/>
          </p:nvPicPr>
          <p:blipFill>
            <a:blip r:embed="rId4"/>
            <a:stretch>
              <a:fillRect/>
            </a:stretch>
          </p:blipFill>
          <p:spPr>
            <a:xfrm>
              <a:off x="4238628" y="1662106"/>
              <a:ext cx="4443420" cy="2832680"/>
            </a:xfrm>
            <a:prstGeom prst="rect">
              <a:avLst/>
            </a:prstGeom>
          </p:spPr>
        </p:pic>
        <p:pic>
          <p:nvPicPr>
            <p:cNvPr id="13" name="그림 12">
              <a:extLst>
                <a:ext uri="{FF2B5EF4-FFF2-40B4-BE49-F238E27FC236}">
                  <a16:creationId xmlns:a16="http://schemas.microsoft.com/office/drawing/2014/main" id="{34962109-A4CC-B048-A476-FE87328142F6}"/>
                </a:ext>
              </a:extLst>
            </p:cNvPr>
            <p:cNvPicPr>
              <a:picLocks noChangeAspect="1"/>
            </p:cNvPicPr>
            <p:nvPr/>
          </p:nvPicPr>
          <p:blipFill>
            <a:blip r:embed="rId5"/>
            <a:stretch>
              <a:fillRect/>
            </a:stretch>
          </p:blipFill>
          <p:spPr>
            <a:xfrm>
              <a:off x="879860" y="1662106"/>
              <a:ext cx="2958927" cy="937988"/>
            </a:xfrm>
            <a:prstGeom prst="rect">
              <a:avLst/>
            </a:prstGeom>
          </p:spPr>
        </p:pic>
        <p:pic>
          <p:nvPicPr>
            <p:cNvPr id="17" name="그림 16">
              <a:extLst>
                <a:ext uri="{FF2B5EF4-FFF2-40B4-BE49-F238E27FC236}">
                  <a16:creationId xmlns:a16="http://schemas.microsoft.com/office/drawing/2014/main" id="{814FD13D-BB65-A54E-AAFB-AD4FCEFC7FA8}"/>
                </a:ext>
              </a:extLst>
            </p:cNvPr>
            <p:cNvPicPr>
              <a:picLocks noChangeAspect="1"/>
            </p:cNvPicPr>
            <p:nvPr/>
          </p:nvPicPr>
          <p:blipFill>
            <a:blip r:embed="rId6"/>
            <a:stretch>
              <a:fillRect/>
            </a:stretch>
          </p:blipFill>
          <p:spPr>
            <a:xfrm>
              <a:off x="7988662" y="1179195"/>
              <a:ext cx="941978" cy="366828"/>
            </a:xfrm>
            <a:prstGeom prst="rect">
              <a:avLst/>
            </a:prstGeom>
          </p:spPr>
        </p:pic>
      </p:grpSp>
      <p:sp>
        <p:nvSpPr>
          <p:cNvPr id="18" name="직사각형 17">
            <a:extLst>
              <a:ext uri="{FF2B5EF4-FFF2-40B4-BE49-F238E27FC236}">
                <a16:creationId xmlns:a16="http://schemas.microsoft.com/office/drawing/2014/main" id="{4F341BA6-A9CB-9941-B66B-22B0BA59A4FE}"/>
              </a:ext>
            </a:extLst>
          </p:cNvPr>
          <p:cNvSpPr/>
          <p:nvPr/>
        </p:nvSpPr>
        <p:spPr>
          <a:xfrm>
            <a:off x="134035" y="4413909"/>
            <a:ext cx="2225289" cy="400110"/>
          </a:xfrm>
          <a:prstGeom prst="rect">
            <a:avLst/>
          </a:prstGeom>
        </p:spPr>
        <p:txBody>
          <a:bodyPr wrap="none">
            <a:spAutoFit/>
          </a:bodyPr>
          <a:lstStyle/>
          <a:p>
            <a:r>
              <a:rPr lang="ko-Kore-KR" altLang="en-US" sz="1000" dirty="0">
                <a:latin typeface="Seravek" panose="020B0503040000020004" pitchFamily="34" charset="0"/>
                <a:hlinkClick r:id="rId7"/>
              </a:rPr>
              <a:t>http://philsci-archive.pitt.edu/17455/</a:t>
            </a:r>
            <a:endParaRPr lang="en-US" altLang="ko-Kore-KR" sz="1000" dirty="0">
              <a:latin typeface="Seravek" panose="020B0503040000020004" pitchFamily="34" charset="0"/>
            </a:endParaRPr>
          </a:p>
          <a:p>
            <a:endParaRPr lang="ko-Kore-KR" altLang="en-US" sz="1000" dirty="0">
              <a:latin typeface="Seravek" panose="020B0503040000020004" pitchFamily="34" charset="0"/>
            </a:endParaRPr>
          </a:p>
        </p:txBody>
      </p:sp>
    </p:spTree>
    <p:extLst>
      <p:ext uri="{BB962C8B-B14F-4D97-AF65-F5344CB8AC3E}">
        <p14:creationId xmlns:p14="http://schemas.microsoft.com/office/powerpoint/2010/main" val="763160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B90AF60-2E88-324F-84E5-C07395374554}"/>
              </a:ext>
            </a:extLst>
          </p:cNvPr>
          <p:cNvGrpSpPr/>
          <p:nvPr/>
        </p:nvGrpSpPr>
        <p:grpSpPr>
          <a:xfrm>
            <a:off x="1" y="-2"/>
            <a:ext cx="9144000" cy="5143502"/>
            <a:chOff x="0" y="-2"/>
            <a:chExt cx="12192001" cy="6864451"/>
          </a:xfrm>
        </p:grpSpPr>
        <p:pic>
          <p:nvPicPr>
            <p:cNvPr id="9" name="그림 8">
              <a:extLst>
                <a:ext uri="{FF2B5EF4-FFF2-40B4-BE49-F238E27FC236}">
                  <a16:creationId xmlns:a16="http://schemas.microsoft.com/office/drawing/2014/main" id="{0D3DAC09-C47C-6A41-BD67-159110788E7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0" name="직사각형 9">
              <a:extLst>
                <a:ext uri="{FF2B5EF4-FFF2-40B4-BE49-F238E27FC236}">
                  <a16:creationId xmlns:a16="http://schemas.microsoft.com/office/drawing/2014/main" id="{F6638BDF-DD74-7849-B23D-245242A986B8}"/>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Kohoutová</a:t>
            </a:r>
            <a:r>
              <a:rPr lang="en-US" altLang="ko-KR" sz="900" dirty="0">
                <a:latin typeface="Helvetica" pitchFamily="2" charset="0"/>
              </a:rPr>
              <a:t> et al., in revision</a:t>
            </a:r>
            <a:endParaRPr lang="en-US" altLang="ko-KR" sz="900" i="1" dirty="0">
              <a:latin typeface="Helvetica" pitchFamily="2" charset="0"/>
            </a:endParaRP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626827"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2. Accuracy as distance</a:t>
            </a:r>
          </a:p>
        </p:txBody>
      </p:sp>
      <p:pic>
        <p:nvPicPr>
          <p:cNvPr id="8" name="그림 7">
            <a:extLst>
              <a:ext uri="{FF2B5EF4-FFF2-40B4-BE49-F238E27FC236}">
                <a16:creationId xmlns:a16="http://schemas.microsoft.com/office/drawing/2014/main" id="{15E257CF-7C2A-3144-878C-050A619D966D}"/>
              </a:ext>
            </a:extLst>
          </p:cNvPr>
          <p:cNvPicPr>
            <a:picLocks noChangeAspect="1"/>
          </p:cNvPicPr>
          <p:nvPr/>
        </p:nvPicPr>
        <p:blipFill>
          <a:blip r:embed="rId4"/>
          <a:stretch>
            <a:fillRect/>
          </a:stretch>
        </p:blipFill>
        <p:spPr>
          <a:xfrm>
            <a:off x="1996702" y="679932"/>
            <a:ext cx="4676503" cy="3899801"/>
          </a:xfrm>
          <a:prstGeom prst="rect">
            <a:avLst/>
          </a:prstGeom>
        </p:spPr>
      </p:pic>
    </p:spTree>
    <p:extLst>
      <p:ext uri="{BB962C8B-B14F-4D97-AF65-F5344CB8AC3E}">
        <p14:creationId xmlns:p14="http://schemas.microsoft.com/office/powerpoint/2010/main" val="237351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25E125B-C0B0-C64E-9870-423A2027CFAA}"/>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5112434E-774A-EA45-B563-7749906663A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1BBBCB15-3A9E-ED4D-A601-65B7017C42F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13231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Other RSA options</a:t>
            </a:r>
          </a:p>
        </p:txBody>
      </p:sp>
      <p:sp>
        <p:nvSpPr>
          <p:cNvPr id="19" name="TextBox 18">
            <a:extLst>
              <a:ext uri="{FF2B5EF4-FFF2-40B4-BE49-F238E27FC236}">
                <a16:creationId xmlns:a16="http://schemas.microsoft.com/office/drawing/2014/main" id="{824C89EB-73FE-204F-88B0-FE852D0D67C2}"/>
              </a:ext>
            </a:extLst>
          </p:cNvPr>
          <p:cNvSpPr txBox="1"/>
          <p:nvPr/>
        </p:nvSpPr>
        <p:spPr>
          <a:xfrm>
            <a:off x="1127040" y="1111122"/>
            <a:ext cx="7098661" cy="2184957"/>
          </a:xfrm>
          <a:prstGeom prst="rect">
            <a:avLst/>
          </a:prstGeom>
          <a:noFill/>
        </p:spPr>
        <p:txBody>
          <a:bodyPr wrap="square" rtlCol="0">
            <a:spAutoFit/>
          </a:bodyPr>
          <a:lstStyle/>
          <a:p>
            <a:pPr>
              <a:lnSpc>
                <a:spcPct val="200000"/>
              </a:lnSpc>
            </a:pPr>
            <a:r>
              <a:rPr kumimoji="1" lang="en-US" altLang="ko-KR" sz="1400" b="1" dirty="0">
                <a:latin typeface="PT Sans" panose="020B0503020203020204" pitchFamily="34" charset="0"/>
              </a:rPr>
              <a:t>Other analysis options </a:t>
            </a:r>
          </a:p>
          <a:p>
            <a:pPr marL="228600" indent="-228600">
              <a:lnSpc>
                <a:spcPct val="200000"/>
              </a:lnSpc>
              <a:buAutoNum type="arabicPeriod"/>
            </a:pPr>
            <a:r>
              <a:rPr kumimoji="1" lang="en-US" altLang="ko-KR" sz="1400" dirty="0">
                <a:solidFill>
                  <a:schemeClr val="bg1">
                    <a:lumMod val="75000"/>
                  </a:schemeClr>
                </a:solidFill>
                <a:latin typeface="PT Sans" panose="020B0503020203020204" pitchFamily="34" charset="0"/>
              </a:rPr>
              <a:t>Representational connectivity: Comparing brain RDMs among different regions</a:t>
            </a:r>
          </a:p>
          <a:p>
            <a:pPr marL="228600" indent="-228600">
              <a:lnSpc>
                <a:spcPct val="200000"/>
              </a:lnSpc>
              <a:buAutoNum type="arabicPeriod"/>
            </a:pPr>
            <a:r>
              <a:rPr kumimoji="1" lang="en-US" altLang="ko-KR" sz="1400" dirty="0">
                <a:solidFill>
                  <a:schemeClr val="bg1">
                    <a:lumMod val="75000"/>
                  </a:schemeClr>
                </a:solidFill>
                <a:latin typeface="PT Sans" panose="020B0503020203020204" pitchFamily="34" charset="0"/>
              </a:rPr>
              <a:t>Use classification performance as a distance metric</a:t>
            </a:r>
          </a:p>
          <a:p>
            <a:pPr marL="228600" indent="-228600">
              <a:lnSpc>
                <a:spcPct val="200000"/>
              </a:lnSpc>
              <a:buFontTx/>
              <a:buAutoNum type="arabicPeriod"/>
            </a:pPr>
            <a:r>
              <a:rPr kumimoji="1" lang="en-US" altLang="ko-KR" sz="1400" dirty="0">
                <a:latin typeface="PT Sans" panose="020B0503020203020204" pitchFamily="34" charset="0"/>
              </a:rPr>
              <a:t>Searchlight RSA: Each region serves as a model</a:t>
            </a:r>
          </a:p>
          <a:p>
            <a:pPr marL="228600" indent="-228600">
              <a:lnSpc>
                <a:spcPct val="200000"/>
              </a:lnSpc>
              <a:buAutoNum type="arabicPeriod"/>
            </a:pPr>
            <a:r>
              <a:rPr kumimoji="1" lang="en-US" altLang="ko-KR" sz="1400" dirty="0">
                <a:solidFill>
                  <a:schemeClr val="bg1">
                    <a:lumMod val="75000"/>
                  </a:schemeClr>
                </a:solidFill>
                <a:latin typeface="PT Sans" panose="020B0503020203020204" pitchFamily="34" charset="0"/>
              </a:rPr>
              <a:t>Conducting RSA in the GLM context</a:t>
            </a:r>
            <a:endParaRPr kumimoji="1" lang="ko-KR" altLang="en-US" sz="1400" dirty="0">
              <a:solidFill>
                <a:schemeClr val="bg1">
                  <a:lumMod val="75000"/>
                </a:schemeClr>
              </a:solidFill>
              <a:latin typeface="PT Sans" panose="020B0503020203020204" pitchFamily="34" charset="0"/>
            </a:endParaRPr>
          </a:p>
        </p:txBody>
      </p:sp>
    </p:spTree>
    <p:extLst>
      <p:ext uri="{BB962C8B-B14F-4D97-AF65-F5344CB8AC3E}">
        <p14:creationId xmlns:p14="http://schemas.microsoft.com/office/powerpoint/2010/main" val="1113992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4506EE44-C791-764C-899A-36C21F4D5463}"/>
              </a:ext>
            </a:extLst>
          </p:cNvPr>
          <p:cNvGrpSpPr/>
          <p:nvPr/>
        </p:nvGrpSpPr>
        <p:grpSpPr>
          <a:xfrm>
            <a:off x="1" y="-2"/>
            <a:ext cx="9144000" cy="5143502"/>
            <a:chOff x="0" y="-2"/>
            <a:chExt cx="12192001" cy="6864451"/>
          </a:xfrm>
        </p:grpSpPr>
        <p:pic>
          <p:nvPicPr>
            <p:cNvPr id="9" name="그림 8">
              <a:extLst>
                <a:ext uri="{FF2B5EF4-FFF2-40B4-BE49-F238E27FC236}">
                  <a16:creationId xmlns:a16="http://schemas.microsoft.com/office/drawing/2014/main" id="{826AA45A-83E1-F14B-ABF6-646F0AA09B7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0" name="직사각형 9">
              <a:extLst>
                <a:ext uri="{FF2B5EF4-FFF2-40B4-BE49-F238E27FC236}">
                  <a16:creationId xmlns:a16="http://schemas.microsoft.com/office/drawing/2014/main" id="{5319C394-859D-1E48-A499-D9C892D8DC25}"/>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2189779"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14752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3. Searchlight RSA</a:t>
            </a:r>
          </a:p>
        </p:txBody>
      </p:sp>
      <p:pic>
        <p:nvPicPr>
          <p:cNvPr id="7" name="그림 6">
            <a:extLst>
              <a:ext uri="{FF2B5EF4-FFF2-40B4-BE49-F238E27FC236}">
                <a16:creationId xmlns:a16="http://schemas.microsoft.com/office/drawing/2014/main" id="{E9FB869D-6E1B-2441-83E0-AD5E91F26104}"/>
              </a:ext>
            </a:extLst>
          </p:cNvPr>
          <p:cNvPicPr>
            <a:picLocks noChangeAspect="1"/>
          </p:cNvPicPr>
          <p:nvPr/>
        </p:nvPicPr>
        <p:blipFill rotWithShape="1">
          <a:blip r:embed="rId4"/>
          <a:srcRect r="50390"/>
          <a:stretch/>
        </p:blipFill>
        <p:spPr>
          <a:xfrm>
            <a:off x="4810538" y="634221"/>
            <a:ext cx="3279725" cy="4045954"/>
          </a:xfrm>
          <a:prstGeom prst="rect">
            <a:avLst/>
          </a:prstGeom>
        </p:spPr>
      </p:pic>
      <p:sp>
        <p:nvSpPr>
          <p:cNvPr id="18" name="TextBox 17">
            <a:extLst>
              <a:ext uri="{FF2B5EF4-FFF2-40B4-BE49-F238E27FC236}">
                <a16:creationId xmlns:a16="http://schemas.microsoft.com/office/drawing/2014/main" id="{5BE9D253-E043-5B46-8056-A602B5150357}"/>
              </a:ext>
            </a:extLst>
          </p:cNvPr>
          <p:cNvSpPr txBox="1"/>
          <p:nvPr/>
        </p:nvSpPr>
        <p:spPr>
          <a:xfrm>
            <a:off x="1815857" y="3345656"/>
            <a:ext cx="2728645" cy="830997"/>
          </a:xfrm>
          <a:prstGeom prst="rect">
            <a:avLst/>
          </a:prstGeom>
          <a:noFill/>
        </p:spPr>
        <p:txBody>
          <a:bodyPr wrap="square" rtlCol="0">
            <a:spAutoFit/>
          </a:bodyPr>
          <a:lstStyle/>
          <a:p>
            <a:pPr algn="ctr"/>
            <a:r>
              <a:rPr kumimoji="1" lang="en-US" altLang="ko-KR" sz="1200" dirty="0">
                <a:latin typeface="PT Sans" panose="020B0503020203020204" pitchFamily="34" charset="0"/>
              </a:rPr>
              <a:t>In addition to the MVPA, we can calculate the RDM (in this figure, DSM) for each person, and see between-subject consistency of the RDMs</a:t>
            </a:r>
            <a:endParaRPr kumimoji="1" lang="ko-KR" altLang="en-US" sz="1200" dirty="0">
              <a:latin typeface="PT Sans" panose="020B0503020203020204" pitchFamily="34" charset="0"/>
            </a:endParaRPr>
          </a:p>
        </p:txBody>
      </p:sp>
    </p:spTree>
    <p:extLst>
      <p:ext uri="{BB962C8B-B14F-4D97-AF65-F5344CB8AC3E}">
        <p14:creationId xmlns:p14="http://schemas.microsoft.com/office/powerpoint/2010/main" val="31881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27166C7-653F-1F46-B08A-A3CD6EF73EEE}"/>
              </a:ext>
            </a:extLst>
          </p:cNvPr>
          <p:cNvGrpSpPr/>
          <p:nvPr/>
        </p:nvGrpSpPr>
        <p:grpSpPr>
          <a:xfrm>
            <a:off x="1" y="-2"/>
            <a:ext cx="9144000" cy="5143502"/>
            <a:chOff x="0" y="-2"/>
            <a:chExt cx="12192001" cy="6864451"/>
          </a:xfrm>
        </p:grpSpPr>
        <p:pic>
          <p:nvPicPr>
            <p:cNvPr id="9" name="그림 8">
              <a:extLst>
                <a:ext uri="{FF2B5EF4-FFF2-40B4-BE49-F238E27FC236}">
                  <a16:creationId xmlns:a16="http://schemas.microsoft.com/office/drawing/2014/main" id="{8D792522-4BAB-BD46-A8D0-743CFD30C99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0" name="직사각형 9">
              <a:extLst>
                <a:ext uri="{FF2B5EF4-FFF2-40B4-BE49-F238E27FC236}">
                  <a16:creationId xmlns:a16="http://schemas.microsoft.com/office/drawing/2014/main" id="{FCBC31D7-DB78-D24B-9086-F3E4E853BBDC}"/>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2189779"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14752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3. Searchlight RSA</a:t>
            </a:r>
          </a:p>
        </p:txBody>
      </p:sp>
      <p:pic>
        <p:nvPicPr>
          <p:cNvPr id="7" name="그림 6">
            <a:extLst>
              <a:ext uri="{FF2B5EF4-FFF2-40B4-BE49-F238E27FC236}">
                <a16:creationId xmlns:a16="http://schemas.microsoft.com/office/drawing/2014/main" id="{E9FB869D-6E1B-2441-83E0-AD5E91F26104}"/>
              </a:ext>
            </a:extLst>
          </p:cNvPr>
          <p:cNvPicPr>
            <a:picLocks noChangeAspect="1"/>
          </p:cNvPicPr>
          <p:nvPr/>
        </p:nvPicPr>
        <p:blipFill rotWithShape="1">
          <a:blip r:embed="rId4"/>
          <a:srcRect l="51353" r="387"/>
          <a:stretch/>
        </p:blipFill>
        <p:spPr>
          <a:xfrm>
            <a:off x="4924994" y="670560"/>
            <a:ext cx="3161814" cy="4009615"/>
          </a:xfrm>
          <a:prstGeom prst="rect">
            <a:avLst/>
          </a:prstGeom>
        </p:spPr>
      </p:pic>
      <p:sp>
        <p:nvSpPr>
          <p:cNvPr id="18" name="TextBox 17">
            <a:extLst>
              <a:ext uri="{FF2B5EF4-FFF2-40B4-BE49-F238E27FC236}">
                <a16:creationId xmlns:a16="http://schemas.microsoft.com/office/drawing/2014/main" id="{5BE9D253-E043-5B46-8056-A602B5150357}"/>
              </a:ext>
            </a:extLst>
          </p:cNvPr>
          <p:cNvSpPr txBox="1"/>
          <p:nvPr/>
        </p:nvSpPr>
        <p:spPr>
          <a:xfrm>
            <a:off x="2009650" y="2248583"/>
            <a:ext cx="2305610" cy="646331"/>
          </a:xfrm>
          <a:prstGeom prst="rect">
            <a:avLst/>
          </a:prstGeom>
          <a:noFill/>
        </p:spPr>
        <p:txBody>
          <a:bodyPr wrap="square" rtlCol="0">
            <a:spAutoFit/>
          </a:bodyPr>
          <a:lstStyle/>
          <a:p>
            <a:pPr algn="ctr"/>
            <a:r>
              <a:rPr kumimoji="1" lang="en-US" altLang="ko-KR" sz="1200" dirty="0">
                <a:latin typeface="PT Sans" panose="020B0503020203020204" pitchFamily="34" charset="0"/>
              </a:rPr>
              <a:t>We can also cluster the regions based on the RDM patterns (for each individual or for group)</a:t>
            </a:r>
            <a:endParaRPr kumimoji="1" lang="ko-KR" altLang="en-US" sz="1200" dirty="0">
              <a:latin typeface="PT Sans" panose="020B0503020203020204" pitchFamily="34" charset="0"/>
            </a:endParaRPr>
          </a:p>
        </p:txBody>
      </p:sp>
    </p:spTree>
    <p:extLst>
      <p:ext uri="{BB962C8B-B14F-4D97-AF65-F5344CB8AC3E}">
        <p14:creationId xmlns:p14="http://schemas.microsoft.com/office/powerpoint/2010/main" val="426847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25E125B-C0B0-C64E-9870-423A2027CFAA}"/>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5112434E-774A-EA45-B563-7749906663A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1BBBCB15-3A9E-ED4D-A601-65B7017C42F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13231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Other RSA options</a:t>
            </a:r>
          </a:p>
        </p:txBody>
      </p:sp>
      <p:sp>
        <p:nvSpPr>
          <p:cNvPr id="19" name="TextBox 18">
            <a:extLst>
              <a:ext uri="{FF2B5EF4-FFF2-40B4-BE49-F238E27FC236}">
                <a16:creationId xmlns:a16="http://schemas.microsoft.com/office/drawing/2014/main" id="{824C89EB-73FE-204F-88B0-FE852D0D67C2}"/>
              </a:ext>
            </a:extLst>
          </p:cNvPr>
          <p:cNvSpPr txBox="1"/>
          <p:nvPr/>
        </p:nvSpPr>
        <p:spPr>
          <a:xfrm>
            <a:off x="1127040" y="1111122"/>
            <a:ext cx="7098661" cy="2184957"/>
          </a:xfrm>
          <a:prstGeom prst="rect">
            <a:avLst/>
          </a:prstGeom>
          <a:noFill/>
        </p:spPr>
        <p:txBody>
          <a:bodyPr wrap="square" rtlCol="0">
            <a:spAutoFit/>
          </a:bodyPr>
          <a:lstStyle/>
          <a:p>
            <a:pPr>
              <a:lnSpc>
                <a:spcPct val="200000"/>
              </a:lnSpc>
            </a:pPr>
            <a:r>
              <a:rPr kumimoji="1" lang="en-US" altLang="ko-KR" sz="1400" b="1" dirty="0">
                <a:latin typeface="PT Sans" panose="020B0503020203020204" pitchFamily="34" charset="0"/>
              </a:rPr>
              <a:t>Other analysis options </a:t>
            </a:r>
          </a:p>
          <a:p>
            <a:pPr marL="228600" indent="-228600">
              <a:lnSpc>
                <a:spcPct val="200000"/>
              </a:lnSpc>
              <a:buAutoNum type="arabicPeriod"/>
            </a:pPr>
            <a:r>
              <a:rPr kumimoji="1" lang="en-US" altLang="ko-KR" sz="1400" dirty="0">
                <a:solidFill>
                  <a:schemeClr val="bg1">
                    <a:lumMod val="75000"/>
                  </a:schemeClr>
                </a:solidFill>
                <a:latin typeface="PT Sans" panose="020B0503020203020204" pitchFamily="34" charset="0"/>
              </a:rPr>
              <a:t>Representational connectivity: Comparing brain RDMs among different regions</a:t>
            </a:r>
          </a:p>
          <a:p>
            <a:pPr marL="228600" indent="-228600">
              <a:lnSpc>
                <a:spcPct val="200000"/>
              </a:lnSpc>
              <a:buAutoNum type="arabicPeriod"/>
            </a:pPr>
            <a:r>
              <a:rPr kumimoji="1" lang="en-US" altLang="ko-KR" sz="1400" dirty="0">
                <a:solidFill>
                  <a:schemeClr val="bg1">
                    <a:lumMod val="75000"/>
                  </a:schemeClr>
                </a:solidFill>
                <a:latin typeface="PT Sans" panose="020B0503020203020204" pitchFamily="34" charset="0"/>
              </a:rPr>
              <a:t>Use classification performance as a distance metric</a:t>
            </a:r>
          </a:p>
          <a:p>
            <a:pPr marL="228600" indent="-228600">
              <a:lnSpc>
                <a:spcPct val="200000"/>
              </a:lnSpc>
              <a:buFontTx/>
              <a:buAutoNum type="arabicPeriod"/>
            </a:pPr>
            <a:r>
              <a:rPr kumimoji="1" lang="en-US" altLang="ko-KR" sz="1400" dirty="0">
                <a:solidFill>
                  <a:schemeClr val="bg1">
                    <a:lumMod val="75000"/>
                  </a:schemeClr>
                </a:solidFill>
                <a:latin typeface="PT Sans" panose="020B0503020203020204" pitchFamily="34" charset="0"/>
              </a:rPr>
              <a:t>Searchlight RSA: Each region serves as a model</a:t>
            </a:r>
          </a:p>
          <a:p>
            <a:pPr marL="228600" indent="-228600">
              <a:lnSpc>
                <a:spcPct val="200000"/>
              </a:lnSpc>
              <a:buAutoNum type="arabicPeriod"/>
            </a:pPr>
            <a:r>
              <a:rPr kumimoji="1" lang="en-US" altLang="ko-KR" sz="1400" dirty="0">
                <a:latin typeface="PT Sans" panose="020B0503020203020204" pitchFamily="34" charset="0"/>
              </a:rPr>
              <a:t>Conducting RSA in the GLM context</a:t>
            </a:r>
            <a:endParaRPr kumimoji="1" lang="ko-KR" altLang="en-US" sz="1400" dirty="0">
              <a:latin typeface="PT Sans" panose="020B0503020203020204" pitchFamily="34" charset="0"/>
            </a:endParaRPr>
          </a:p>
        </p:txBody>
      </p:sp>
    </p:spTree>
    <p:extLst>
      <p:ext uri="{BB962C8B-B14F-4D97-AF65-F5344CB8AC3E}">
        <p14:creationId xmlns:p14="http://schemas.microsoft.com/office/powerpoint/2010/main" val="3127649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FC453EED-0942-3049-B2DC-C63CF2365AFC}"/>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F89FB12D-BB02-354C-B5B3-4CB9E0C39B71}"/>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7C8ECE94-9575-1043-96B5-BFB5D3C4DFA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2189779" cy="230832"/>
          </a:xfrm>
          <a:prstGeom prst="rect">
            <a:avLst/>
          </a:prstGeom>
        </p:spPr>
        <p:txBody>
          <a:bodyPr wrap="square">
            <a:spAutoFit/>
          </a:bodyPr>
          <a:lstStyle/>
          <a:p>
            <a:r>
              <a:rPr lang="en-US" altLang="ko-KR" sz="900" dirty="0" err="1">
                <a:latin typeface="Helvetica" pitchFamily="2" charset="0"/>
              </a:rPr>
              <a:t>Kragel</a:t>
            </a:r>
            <a:r>
              <a:rPr lang="en-US" altLang="ko-KR" sz="900" dirty="0">
                <a:latin typeface="Helvetica" pitchFamily="2" charset="0"/>
              </a:rPr>
              <a:t> et al., 2018, </a:t>
            </a:r>
            <a:r>
              <a:rPr lang="en-US" altLang="ko-KR" sz="900" i="1" dirty="0">
                <a:latin typeface="Helvetica" pitchFamily="2" charset="0"/>
              </a:rPr>
              <a:t>Nat </a:t>
            </a:r>
            <a:r>
              <a:rPr lang="en-US" altLang="ko-KR" sz="900" i="1" dirty="0" err="1">
                <a:latin typeface="Helvetica" pitchFamily="2" charset="0"/>
              </a:rPr>
              <a:t>Neurosci</a:t>
            </a:r>
            <a:endParaRPr lang="en-US" altLang="ko-KR" sz="900" i="1" dirty="0">
              <a:latin typeface="Helvetica" pitchFamily="2" charset="0"/>
            </a:endParaRP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965060"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4. RSA in the GLM context</a:t>
            </a:r>
          </a:p>
        </p:txBody>
      </p:sp>
      <p:pic>
        <p:nvPicPr>
          <p:cNvPr id="2" name="그림 1">
            <a:extLst>
              <a:ext uri="{FF2B5EF4-FFF2-40B4-BE49-F238E27FC236}">
                <a16:creationId xmlns:a16="http://schemas.microsoft.com/office/drawing/2014/main" id="{B1F50698-7C2B-F849-ACED-8BFA42F52AB7}"/>
              </a:ext>
            </a:extLst>
          </p:cNvPr>
          <p:cNvPicPr>
            <a:picLocks noChangeAspect="1"/>
          </p:cNvPicPr>
          <p:nvPr/>
        </p:nvPicPr>
        <p:blipFill>
          <a:blip r:embed="rId4"/>
          <a:stretch>
            <a:fillRect/>
          </a:stretch>
        </p:blipFill>
        <p:spPr>
          <a:xfrm>
            <a:off x="1947454" y="860687"/>
            <a:ext cx="5249091" cy="3864715"/>
          </a:xfrm>
          <a:prstGeom prst="rect">
            <a:avLst/>
          </a:prstGeom>
        </p:spPr>
      </p:pic>
    </p:spTree>
    <p:extLst>
      <p:ext uri="{BB962C8B-B14F-4D97-AF65-F5344CB8AC3E}">
        <p14:creationId xmlns:p14="http://schemas.microsoft.com/office/powerpoint/2010/main" val="201708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25E125B-C0B0-C64E-9870-423A2027CFAA}"/>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5112434E-774A-EA45-B563-7749906663A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1BBBCB15-3A9E-ED4D-A601-65B7017C42F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332964"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Additional relevant technique</a:t>
            </a:r>
          </a:p>
        </p:txBody>
      </p:sp>
      <p:pic>
        <p:nvPicPr>
          <p:cNvPr id="11" name="그림 10">
            <a:extLst>
              <a:ext uri="{FF2B5EF4-FFF2-40B4-BE49-F238E27FC236}">
                <a16:creationId xmlns:a16="http://schemas.microsoft.com/office/drawing/2014/main" id="{D02ECF71-CA51-E74F-BB70-0CCA8F4B408E}"/>
              </a:ext>
            </a:extLst>
          </p:cNvPr>
          <p:cNvPicPr>
            <a:picLocks noChangeAspect="1"/>
          </p:cNvPicPr>
          <p:nvPr/>
        </p:nvPicPr>
        <p:blipFill rotWithShape="1">
          <a:blip r:embed="rId4"/>
          <a:srcRect t="3611" r="61401"/>
          <a:stretch/>
        </p:blipFill>
        <p:spPr>
          <a:xfrm>
            <a:off x="3900826" y="269893"/>
            <a:ext cx="2639950" cy="4564414"/>
          </a:xfrm>
          <a:prstGeom prst="rect">
            <a:avLst/>
          </a:prstGeom>
        </p:spPr>
      </p:pic>
      <p:sp>
        <p:nvSpPr>
          <p:cNvPr id="12" name="직사각형 11">
            <a:extLst>
              <a:ext uri="{FF2B5EF4-FFF2-40B4-BE49-F238E27FC236}">
                <a16:creationId xmlns:a16="http://schemas.microsoft.com/office/drawing/2014/main" id="{60DA4ED9-77E4-6D40-A8B6-8D6F702BDF18}"/>
              </a:ext>
            </a:extLst>
          </p:cNvPr>
          <p:cNvSpPr/>
          <p:nvPr/>
        </p:nvSpPr>
        <p:spPr>
          <a:xfrm>
            <a:off x="1515107" y="1882340"/>
            <a:ext cx="2132230" cy="1754326"/>
          </a:xfrm>
          <a:prstGeom prst="rect">
            <a:avLst/>
          </a:prstGeom>
        </p:spPr>
        <p:txBody>
          <a:bodyPr wrap="square">
            <a:spAutoFit/>
          </a:bodyPr>
          <a:lstStyle/>
          <a:p>
            <a:r>
              <a:rPr lang="en-US" altLang="ko-KR" sz="1200" b="1" dirty="0">
                <a:latin typeface="PT Sans" panose="020B0503020203020204" pitchFamily="34" charset="0"/>
              </a:rPr>
              <a:t>Hyper-alignment:</a:t>
            </a:r>
          </a:p>
          <a:p>
            <a:r>
              <a:rPr lang="en-US" altLang="ko-KR" sz="1200" dirty="0">
                <a:latin typeface="PT Sans" panose="020B0503020203020204" pitchFamily="34" charset="0"/>
              </a:rPr>
              <a:t>aligning individual neural representational spaces into a common model space </a:t>
            </a:r>
          </a:p>
          <a:p>
            <a:endParaRPr lang="en-US" altLang="ko-KR" sz="1200" dirty="0">
              <a:latin typeface="PT Sans" panose="020B0503020203020204" pitchFamily="34" charset="0"/>
            </a:endParaRPr>
          </a:p>
          <a:p>
            <a:r>
              <a:rPr lang="en-US" altLang="ko-KR" sz="1200" dirty="0">
                <a:latin typeface="PT Sans" panose="020B0503020203020204" pitchFamily="34" charset="0"/>
              </a:rPr>
              <a:t>Iterative </a:t>
            </a:r>
            <a:r>
              <a:rPr lang="en-US" altLang="ko-KR" sz="1200" b="1" dirty="0">
                <a:latin typeface="PT Sans" panose="020B0503020203020204" pitchFamily="34" charset="0"/>
              </a:rPr>
              <a:t>procrustean transformation </a:t>
            </a:r>
            <a:r>
              <a:rPr lang="en-US" altLang="ko-KR" sz="1200" dirty="0">
                <a:latin typeface="PT Sans" panose="020B0503020203020204" pitchFamily="34" charset="0"/>
              </a:rPr>
              <a:t>to the common representational space</a:t>
            </a:r>
          </a:p>
        </p:txBody>
      </p:sp>
      <p:sp>
        <p:nvSpPr>
          <p:cNvPr id="13" name="직사각형 12">
            <a:extLst>
              <a:ext uri="{FF2B5EF4-FFF2-40B4-BE49-F238E27FC236}">
                <a16:creationId xmlns:a16="http://schemas.microsoft.com/office/drawing/2014/main" id="{07795DB8-E3EC-6B4A-A9BF-64C4867FD6EF}"/>
              </a:ext>
            </a:extLst>
          </p:cNvPr>
          <p:cNvSpPr/>
          <p:nvPr/>
        </p:nvSpPr>
        <p:spPr>
          <a:xfrm>
            <a:off x="6636570" y="1523060"/>
            <a:ext cx="2228024" cy="646331"/>
          </a:xfrm>
          <a:prstGeom prst="rect">
            <a:avLst/>
          </a:prstGeom>
        </p:spPr>
        <p:txBody>
          <a:bodyPr wrap="square">
            <a:spAutoFit/>
          </a:bodyPr>
          <a:lstStyle/>
          <a:p>
            <a:r>
              <a:rPr lang="en-US" altLang="ko-KR" sz="1200" dirty="0">
                <a:latin typeface="PT Sans" panose="020B0503020203020204" pitchFamily="34" charset="0"/>
              </a:rPr>
              <a:t>Not easy to directly compare the representational spaces across people </a:t>
            </a:r>
          </a:p>
        </p:txBody>
      </p:sp>
      <p:sp>
        <p:nvSpPr>
          <p:cNvPr id="14" name="직사각형 13">
            <a:extLst>
              <a:ext uri="{FF2B5EF4-FFF2-40B4-BE49-F238E27FC236}">
                <a16:creationId xmlns:a16="http://schemas.microsoft.com/office/drawing/2014/main" id="{2C064CC6-76A9-6B44-BB7A-228D972DD311}"/>
              </a:ext>
            </a:extLst>
          </p:cNvPr>
          <p:cNvSpPr/>
          <p:nvPr/>
        </p:nvSpPr>
        <p:spPr>
          <a:xfrm>
            <a:off x="134035" y="4819442"/>
            <a:ext cx="3766791"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r>
              <a:rPr lang="en-US" altLang="ko-KR" sz="900" i="1" dirty="0">
                <a:latin typeface="Helvetica" pitchFamily="2" charset="0"/>
              </a:rPr>
              <a:t>; </a:t>
            </a:r>
            <a:r>
              <a:rPr lang="en-US" altLang="ko-KR" sz="900" dirty="0" err="1">
                <a:latin typeface="Helvetica" pitchFamily="2" charset="0"/>
              </a:rPr>
              <a:t>Haxby</a:t>
            </a:r>
            <a:r>
              <a:rPr lang="en-US" altLang="ko-KR" sz="900" dirty="0">
                <a:latin typeface="Helvetica" pitchFamily="2" charset="0"/>
              </a:rPr>
              <a:t> et al., 2011, </a:t>
            </a:r>
            <a:r>
              <a:rPr lang="en-US" altLang="ko-KR" sz="900" i="1" dirty="0">
                <a:latin typeface="Helvetica" pitchFamily="2" charset="0"/>
              </a:rPr>
              <a:t>Neuron</a:t>
            </a:r>
          </a:p>
        </p:txBody>
      </p:sp>
    </p:spTree>
    <p:extLst>
      <p:ext uri="{BB962C8B-B14F-4D97-AF65-F5344CB8AC3E}">
        <p14:creationId xmlns:p14="http://schemas.microsoft.com/office/powerpoint/2010/main" val="2838742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xEl>
                                              <p:pRg st="3" end="3"/>
                                            </p:txEl>
                                          </p:spTgt>
                                        </p:tgtEl>
                                        <p:attrNameLst>
                                          <p:attrName>style.visibility</p:attrName>
                                        </p:attrNameLst>
                                      </p:cBhvr>
                                      <p:to>
                                        <p:strVal val="visible"/>
                                      </p:to>
                                    </p:set>
                                    <p:animEffect transition="in" filter="fade">
                                      <p:cBhvr>
                                        <p:cTn id="20"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CD29DDAC-890A-D843-8A36-9DFC189F1CA7}"/>
              </a:ext>
            </a:extLst>
          </p:cNvPr>
          <p:cNvGrpSpPr/>
          <p:nvPr/>
        </p:nvGrpSpPr>
        <p:grpSpPr>
          <a:xfrm>
            <a:off x="1" y="-2"/>
            <a:ext cx="9144000" cy="5143502"/>
            <a:chOff x="0" y="-2"/>
            <a:chExt cx="12192001" cy="6864451"/>
          </a:xfrm>
        </p:grpSpPr>
        <p:pic>
          <p:nvPicPr>
            <p:cNvPr id="10" name="그림 9">
              <a:extLst>
                <a:ext uri="{FF2B5EF4-FFF2-40B4-BE49-F238E27FC236}">
                  <a16:creationId xmlns:a16="http://schemas.microsoft.com/office/drawing/2014/main" id="{4BDB315C-FF6C-1047-8A93-D41F506459D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1" name="직사각형 10">
              <a:extLst>
                <a:ext uri="{FF2B5EF4-FFF2-40B4-BE49-F238E27FC236}">
                  <a16:creationId xmlns:a16="http://schemas.microsoft.com/office/drawing/2014/main" id="{7D696C9D-8846-E444-B3FE-464CEF8F1158}"/>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128913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Procrustes</a:t>
            </a:r>
          </a:p>
        </p:txBody>
      </p:sp>
      <p:pic>
        <p:nvPicPr>
          <p:cNvPr id="7" name="그림 6">
            <a:extLst>
              <a:ext uri="{FF2B5EF4-FFF2-40B4-BE49-F238E27FC236}">
                <a16:creationId xmlns:a16="http://schemas.microsoft.com/office/drawing/2014/main" id="{1F6C05FE-FB86-E643-A5C1-BF47AB1DA5BE}"/>
              </a:ext>
            </a:extLst>
          </p:cNvPr>
          <p:cNvPicPr>
            <a:picLocks noChangeAspect="1"/>
          </p:cNvPicPr>
          <p:nvPr/>
        </p:nvPicPr>
        <p:blipFill>
          <a:blip r:embed="rId4"/>
          <a:stretch>
            <a:fillRect/>
          </a:stretch>
        </p:blipFill>
        <p:spPr>
          <a:xfrm>
            <a:off x="705450" y="1321160"/>
            <a:ext cx="3017856" cy="2312067"/>
          </a:xfrm>
          <a:prstGeom prst="rect">
            <a:avLst/>
          </a:prstGeom>
        </p:spPr>
      </p:pic>
      <p:sp>
        <p:nvSpPr>
          <p:cNvPr id="8" name="직사각형 7">
            <a:extLst>
              <a:ext uri="{FF2B5EF4-FFF2-40B4-BE49-F238E27FC236}">
                <a16:creationId xmlns:a16="http://schemas.microsoft.com/office/drawing/2014/main" id="{737DDED9-B472-AA4F-9ECC-74167F6D17CA}"/>
              </a:ext>
            </a:extLst>
          </p:cNvPr>
          <p:cNvSpPr/>
          <p:nvPr/>
        </p:nvSpPr>
        <p:spPr>
          <a:xfrm>
            <a:off x="4059799" y="1325255"/>
            <a:ext cx="4572000" cy="2492990"/>
          </a:xfrm>
          <a:prstGeom prst="rect">
            <a:avLst/>
          </a:prstGeom>
        </p:spPr>
        <p:txBody>
          <a:bodyPr>
            <a:spAutoFit/>
          </a:bodyPr>
          <a:lstStyle/>
          <a:p>
            <a:r>
              <a:rPr lang="en-US" altLang="ko-KR" sz="1200" dirty="0">
                <a:solidFill>
                  <a:srgbClr val="222222"/>
                </a:solidFill>
                <a:latin typeface="PT Sans" panose="020B0503020203020204" pitchFamily="34" charset="0"/>
              </a:rPr>
              <a:t>From Greek mythology, </a:t>
            </a:r>
          </a:p>
          <a:p>
            <a:endParaRPr lang="en-US" altLang="ko-KR" sz="1200" dirty="0">
              <a:solidFill>
                <a:srgbClr val="222222"/>
              </a:solidFill>
              <a:latin typeface="PT Sans" panose="020B0503020203020204" pitchFamily="34" charset="0"/>
            </a:endParaRPr>
          </a:p>
          <a:p>
            <a:r>
              <a:rPr lang="en-US" altLang="ko-KR" sz="1200" dirty="0">
                <a:solidFill>
                  <a:srgbClr val="222222"/>
                </a:solidFill>
                <a:latin typeface="PT Sans" panose="020B0503020203020204" pitchFamily="34" charset="0"/>
              </a:rPr>
              <a:t>Procrustes (or “the stretcher”) was a bandit from Attica </a:t>
            </a:r>
          </a:p>
          <a:p>
            <a:endParaRPr lang="en-US" altLang="ko-KR" sz="1200" dirty="0">
              <a:solidFill>
                <a:srgbClr val="222222"/>
              </a:solidFill>
              <a:latin typeface="PT Sans" panose="020B0503020203020204" pitchFamily="34" charset="0"/>
            </a:endParaRPr>
          </a:p>
          <a:p>
            <a:r>
              <a:rPr lang="en-US" altLang="ko-KR" sz="1200" dirty="0">
                <a:solidFill>
                  <a:srgbClr val="222222"/>
                </a:solidFill>
                <a:latin typeface="PT Sans" panose="020B0503020203020204" pitchFamily="34" charset="0"/>
              </a:rPr>
              <a:t>He attached people by stretching them or cutting off their legs, so as to force them to fit the size of an iron bed</a:t>
            </a:r>
          </a:p>
          <a:p>
            <a:endParaRPr lang="en-US" altLang="ko-KR" sz="1200" dirty="0">
              <a:solidFill>
                <a:srgbClr val="222222"/>
              </a:solidFill>
              <a:latin typeface="PT Sans" panose="020B0503020203020204" pitchFamily="34" charset="0"/>
            </a:endParaRPr>
          </a:p>
          <a:p>
            <a:r>
              <a:rPr lang="en-US" altLang="ko-KR" sz="1200" dirty="0">
                <a:solidFill>
                  <a:srgbClr val="222222"/>
                </a:solidFill>
                <a:latin typeface="PT Sans" panose="020B0503020203020204" pitchFamily="34" charset="0"/>
              </a:rPr>
              <a:t>The word "Procrustean" is thus used to describe situations where different lengths or sizes or properties are fitted to an arbitrary standard.</a:t>
            </a:r>
          </a:p>
          <a:p>
            <a:endParaRPr lang="en-US" altLang="ko-KR" sz="1200" b="0" i="0" dirty="0">
              <a:solidFill>
                <a:srgbClr val="222222"/>
              </a:solidFill>
              <a:effectLst/>
              <a:latin typeface="PT Sans" panose="020B0503020203020204" pitchFamily="34" charset="0"/>
            </a:endParaRPr>
          </a:p>
          <a:p>
            <a:pPr algn="r"/>
            <a:r>
              <a:rPr lang="en-US" altLang="ko-KR" sz="1200" dirty="0">
                <a:solidFill>
                  <a:srgbClr val="222222"/>
                </a:solidFill>
                <a:latin typeface="PT Sans" panose="020B0503020203020204" pitchFamily="34" charset="0"/>
              </a:rPr>
              <a:t>(from Wikipedia)</a:t>
            </a:r>
          </a:p>
          <a:p>
            <a:pPr algn="r"/>
            <a:r>
              <a:rPr lang="en-US" altLang="ko-KR" sz="1050" dirty="0">
                <a:solidFill>
                  <a:srgbClr val="222222"/>
                </a:solidFill>
                <a:latin typeface="PT Sans" panose="020B0503020203020204" pitchFamily="34" charset="0"/>
                <a:hlinkClick r:id="rId5"/>
              </a:rPr>
              <a:t>https://en.wikipedia.org/wiki/Procrustes</a:t>
            </a:r>
            <a:endParaRPr lang="en-US" altLang="ko-KR" sz="1050" dirty="0">
              <a:solidFill>
                <a:srgbClr val="222222"/>
              </a:solidFill>
              <a:latin typeface="PT Sans" panose="020B0503020203020204" pitchFamily="34" charset="0"/>
            </a:endParaRPr>
          </a:p>
        </p:txBody>
      </p:sp>
      <p:sp>
        <p:nvSpPr>
          <p:cNvPr id="12" name="직사각형 11">
            <a:extLst>
              <a:ext uri="{FF2B5EF4-FFF2-40B4-BE49-F238E27FC236}">
                <a16:creationId xmlns:a16="http://schemas.microsoft.com/office/drawing/2014/main" id="{3D453C35-506E-AC4C-BC77-18CE5732E2A7}"/>
              </a:ext>
            </a:extLst>
          </p:cNvPr>
          <p:cNvSpPr/>
          <p:nvPr/>
        </p:nvSpPr>
        <p:spPr>
          <a:xfrm>
            <a:off x="134035" y="4819442"/>
            <a:ext cx="3766791"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r>
              <a:rPr lang="en-US" altLang="ko-KR" sz="900" i="1" dirty="0">
                <a:latin typeface="Helvetica" pitchFamily="2" charset="0"/>
              </a:rPr>
              <a:t>; </a:t>
            </a:r>
            <a:r>
              <a:rPr lang="en-US" altLang="ko-KR" sz="900" dirty="0" err="1">
                <a:latin typeface="Helvetica" pitchFamily="2" charset="0"/>
              </a:rPr>
              <a:t>Haxby</a:t>
            </a:r>
            <a:r>
              <a:rPr lang="en-US" altLang="ko-KR" sz="900" dirty="0">
                <a:latin typeface="Helvetica" pitchFamily="2" charset="0"/>
              </a:rPr>
              <a:t> et al., 2011, </a:t>
            </a:r>
            <a:r>
              <a:rPr lang="en-US" altLang="ko-KR" sz="900" i="1" dirty="0">
                <a:latin typeface="Helvetica" pitchFamily="2" charset="0"/>
              </a:rPr>
              <a:t>Neuron</a:t>
            </a:r>
          </a:p>
        </p:txBody>
      </p:sp>
    </p:spTree>
    <p:extLst>
      <p:ext uri="{BB962C8B-B14F-4D97-AF65-F5344CB8AC3E}">
        <p14:creationId xmlns:p14="http://schemas.microsoft.com/office/powerpoint/2010/main" val="29137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EB8B6691-860A-7945-88F6-2F552C50C542}"/>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4E49FABB-5D41-F741-ADC1-657184597B1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AF2EE642-09E0-184C-B755-4F9263DBFD50}"/>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199641"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Procrustes analysis</a:t>
            </a:r>
          </a:p>
        </p:txBody>
      </p:sp>
      <p:pic>
        <p:nvPicPr>
          <p:cNvPr id="2" name="그림 1">
            <a:extLst>
              <a:ext uri="{FF2B5EF4-FFF2-40B4-BE49-F238E27FC236}">
                <a16:creationId xmlns:a16="http://schemas.microsoft.com/office/drawing/2014/main" id="{91A5CE84-617E-214C-9D72-8988C14A30C0}"/>
              </a:ext>
            </a:extLst>
          </p:cNvPr>
          <p:cNvPicPr>
            <a:picLocks noChangeAspect="1"/>
          </p:cNvPicPr>
          <p:nvPr/>
        </p:nvPicPr>
        <p:blipFill>
          <a:blip r:embed="rId4"/>
          <a:stretch>
            <a:fillRect/>
          </a:stretch>
        </p:blipFill>
        <p:spPr>
          <a:xfrm>
            <a:off x="2026563" y="759303"/>
            <a:ext cx="4841749" cy="3779181"/>
          </a:xfrm>
          <a:prstGeom prst="rect">
            <a:avLst/>
          </a:prstGeom>
        </p:spPr>
      </p:pic>
      <p:sp>
        <p:nvSpPr>
          <p:cNvPr id="10" name="직사각형 9">
            <a:extLst>
              <a:ext uri="{FF2B5EF4-FFF2-40B4-BE49-F238E27FC236}">
                <a16:creationId xmlns:a16="http://schemas.microsoft.com/office/drawing/2014/main" id="{C60D37DC-5F23-924F-916A-3DF5533625EA}"/>
              </a:ext>
            </a:extLst>
          </p:cNvPr>
          <p:cNvSpPr/>
          <p:nvPr/>
        </p:nvSpPr>
        <p:spPr>
          <a:xfrm>
            <a:off x="134035" y="4819442"/>
            <a:ext cx="3766791"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r>
              <a:rPr lang="en-US" altLang="ko-KR" sz="900" i="1" dirty="0">
                <a:latin typeface="Helvetica" pitchFamily="2" charset="0"/>
              </a:rPr>
              <a:t>; </a:t>
            </a:r>
            <a:r>
              <a:rPr lang="en-US" altLang="ko-KR" sz="900" dirty="0" err="1">
                <a:latin typeface="Helvetica" pitchFamily="2" charset="0"/>
              </a:rPr>
              <a:t>Haxby</a:t>
            </a:r>
            <a:r>
              <a:rPr lang="en-US" altLang="ko-KR" sz="900" dirty="0">
                <a:latin typeface="Helvetica" pitchFamily="2" charset="0"/>
              </a:rPr>
              <a:t> et al., 2011, </a:t>
            </a:r>
            <a:r>
              <a:rPr lang="en-US" altLang="ko-KR" sz="900" i="1" dirty="0">
                <a:latin typeface="Helvetica" pitchFamily="2" charset="0"/>
              </a:rPr>
              <a:t>Neuron</a:t>
            </a:r>
          </a:p>
        </p:txBody>
      </p:sp>
    </p:spTree>
    <p:extLst>
      <p:ext uri="{BB962C8B-B14F-4D97-AF65-F5344CB8AC3E}">
        <p14:creationId xmlns:p14="http://schemas.microsoft.com/office/powerpoint/2010/main" val="212051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EB8B6691-860A-7945-88F6-2F552C50C542}"/>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4E49FABB-5D41-F741-ADC1-657184597B1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AF2EE642-09E0-184C-B755-4F9263DBFD50}"/>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003293" cy="461665"/>
          </a:xfrm>
          <a:prstGeom prst="rect">
            <a:avLst/>
          </a:prstGeom>
        </p:spPr>
        <p:txBody>
          <a:bodyPr wrap="none">
            <a:spAutoFit/>
          </a:bodyPr>
          <a:lstStyle/>
          <a:p>
            <a:r>
              <a:rPr lang="en-US" altLang="ko-KR" sz="2400" dirty="0" err="1">
                <a:solidFill>
                  <a:schemeClr val="tx1">
                    <a:lumMod val="65000"/>
                    <a:lumOff val="35000"/>
                  </a:schemeClr>
                </a:solidFill>
                <a:latin typeface="PT Sans Narrow" charset="-52"/>
                <a:ea typeface="PT Sans Narrow" charset="-52"/>
                <a:cs typeface="PT Sans Narrow" charset="-52"/>
              </a:rPr>
              <a:t>Hyperalign</a:t>
            </a:r>
            <a:r>
              <a:rPr lang="en-US" altLang="ko-KR" sz="2400" dirty="0">
                <a:solidFill>
                  <a:schemeClr val="tx1">
                    <a:lumMod val="65000"/>
                    <a:lumOff val="35000"/>
                  </a:schemeClr>
                </a:solidFill>
                <a:latin typeface="PT Sans Narrow" charset="-52"/>
                <a:ea typeface="PT Sans Narrow" charset="-52"/>
                <a:cs typeface="PT Sans Narrow" charset="-52"/>
              </a:rPr>
              <a:t> using procrustean transformation </a:t>
            </a:r>
          </a:p>
        </p:txBody>
      </p:sp>
      <p:pic>
        <p:nvPicPr>
          <p:cNvPr id="10" name="그림 9">
            <a:extLst>
              <a:ext uri="{FF2B5EF4-FFF2-40B4-BE49-F238E27FC236}">
                <a16:creationId xmlns:a16="http://schemas.microsoft.com/office/drawing/2014/main" id="{641C0D3D-08DA-AD4E-9F81-0E13B22BC5D3}"/>
              </a:ext>
            </a:extLst>
          </p:cNvPr>
          <p:cNvPicPr>
            <a:picLocks noChangeAspect="1"/>
          </p:cNvPicPr>
          <p:nvPr/>
        </p:nvPicPr>
        <p:blipFill>
          <a:blip r:embed="rId4"/>
          <a:stretch>
            <a:fillRect/>
          </a:stretch>
        </p:blipFill>
        <p:spPr>
          <a:xfrm>
            <a:off x="2643998" y="642664"/>
            <a:ext cx="6365967" cy="4407610"/>
          </a:xfrm>
          <a:prstGeom prst="rect">
            <a:avLst/>
          </a:prstGeom>
        </p:spPr>
      </p:pic>
      <p:sp>
        <p:nvSpPr>
          <p:cNvPr id="11" name="직사각형 10">
            <a:extLst>
              <a:ext uri="{FF2B5EF4-FFF2-40B4-BE49-F238E27FC236}">
                <a16:creationId xmlns:a16="http://schemas.microsoft.com/office/drawing/2014/main" id="{00DB20FB-0670-A54F-8051-5047E9C970F0}"/>
              </a:ext>
            </a:extLst>
          </p:cNvPr>
          <p:cNvSpPr/>
          <p:nvPr/>
        </p:nvSpPr>
        <p:spPr>
          <a:xfrm>
            <a:off x="134035" y="4819442"/>
            <a:ext cx="3766791"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spTree>
    <p:extLst>
      <p:ext uri="{BB962C8B-B14F-4D97-AF65-F5344CB8AC3E}">
        <p14:creationId xmlns:p14="http://schemas.microsoft.com/office/powerpoint/2010/main" val="20900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1F8A523C-4CBD-064F-8207-86ADFE7C1021}"/>
              </a:ext>
            </a:extLst>
          </p:cNvPr>
          <p:cNvGrpSpPr/>
          <p:nvPr/>
        </p:nvGrpSpPr>
        <p:grpSpPr>
          <a:xfrm>
            <a:off x="1" y="-2"/>
            <a:ext cx="9144000" cy="5143502"/>
            <a:chOff x="0" y="-2"/>
            <a:chExt cx="12192001" cy="6864451"/>
          </a:xfrm>
        </p:grpSpPr>
        <p:pic>
          <p:nvPicPr>
            <p:cNvPr id="33" name="그림 32">
              <a:extLst>
                <a:ext uri="{FF2B5EF4-FFF2-40B4-BE49-F238E27FC236}">
                  <a16:creationId xmlns:a16="http://schemas.microsoft.com/office/drawing/2014/main" id="{0A1914BB-BF8A-424C-95A0-ED838876E3D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34" name="직사각형 33">
              <a:extLst>
                <a:ext uri="{FF2B5EF4-FFF2-40B4-BE49-F238E27FC236}">
                  <a16:creationId xmlns:a16="http://schemas.microsoft.com/office/drawing/2014/main" id="{5011B89C-3743-9F45-85C0-50F2C16EBB6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1897507"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4DC9E665-1E9C-904C-8CAA-85FCA55CB0E8}"/>
              </a:ext>
            </a:extLst>
          </p:cNvPr>
          <p:cNvSpPr/>
          <p:nvPr/>
        </p:nvSpPr>
        <p:spPr>
          <a:xfrm>
            <a:off x="298268" y="852340"/>
            <a:ext cx="6372498" cy="1400383"/>
          </a:xfrm>
          <a:prstGeom prst="rect">
            <a:avLst/>
          </a:prstGeom>
        </p:spPr>
        <p:txBody>
          <a:bodyPr wrap="square">
            <a:spAutoFit/>
          </a:bodyPr>
          <a:lstStyle/>
          <a:p>
            <a:pPr latinLnBrk="0"/>
            <a:r>
              <a:rPr lang="en-US" altLang="ko-Kore-KR" sz="1600" b="1" dirty="0">
                <a:latin typeface="BM HANNA Air OTF" panose="020B0600000101010101" pitchFamily="34" charset="-127"/>
                <a:ea typeface="BM HANNA Air OTF" panose="020B0600000101010101" pitchFamily="34" charset="-127"/>
              </a:rPr>
              <a:t>Russ </a:t>
            </a:r>
            <a:r>
              <a:rPr lang="en-US" altLang="ko-Kore-KR" sz="1600" b="1" dirty="0" err="1">
                <a:latin typeface="BM HANNA Air OTF" panose="020B0600000101010101" pitchFamily="34" charset="-127"/>
                <a:ea typeface="BM HANNA Air OTF" panose="020B0600000101010101" pitchFamily="34" charset="-127"/>
              </a:rPr>
              <a:t>Poldrack</a:t>
            </a:r>
            <a:r>
              <a:rPr lang="en-US" altLang="ko-Kore-KR" sz="1600" b="1" dirty="0">
                <a:latin typeface="BM HANNA Air OTF" panose="020B0600000101010101" pitchFamily="34" charset="-127"/>
                <a:ea typeface="BM HANNA Air OTF" panose="020B0600000101010101" pitchFamily="34" charset="-127"/>
              </a:rPr>
              <a:t>:</a:t>
            </a:r>
            <a:r>
              <a:rPr lang="en-US" altLang="ko-Kore-KR" sz="1600" dirty="0">
                <a:latin typeface="BM HANNA Air OTF" panose="020B0600000101010101" pitchFamily="34" charset="-127"/>
                <a:ea typeface="BM HANNA Air OTF" panose="020B0600000101010101" pitchFamily="34" charset="-127"/>
              </a:rPr>
              <a:t> </a:t>
            </a:r>
          </a:p>
          <a:p>
            <a:pPr latinLnBrk="0"/>
            <a:endParaRPr lang="en-US" altLang="ko-Kore-KR" sz="500" dirty="0">
              <a:latin typeface="BM HANNA Air OTF" panose="020B0600000101010101" pitchFamily="34" charset="-127"/>
              <a:ea typeface="BM HANNA Air OTF" panose="020B0600000101010101" pitchFamily="34" charset="-127"/>
            </a:endParaRPr>
          </a:p>
          <a:p>
            <a:pPr marL="93663" indent="-93663" latinLnBrk="0"/>
            <a:r>
              <a:rPr lang="en-US" altLang="ko-Kore-KR" sz="1600" dirty="0">
                <a:latin typeface="BM HANNA Air OTF" panose="020B0600000101010101" pitchFamily="34" charset="-127"/>
                <a:ea typeface="BM HANNA Air OTF" panose="020B0600000101010101" pitchFamily="34" charset="-127"/>
              </a:rPr>
              <a:t>Representation refers to... </a:t>
            </a:r>
            <a:r>
              <a:rPr lang="en-US" altLang="ko-Kore-KR" sz="1600" i="1" dirty="0">
                <a:latin typeface="BM HANNA Air OTF" panose="020B0600000101010101" pitchFamily="34" charset="-127"/>
                <a:ea typeface="BM HANNA Air OTF" panose="020B0600000101010101" pitchFamily="34" charset="-127"/>
              </a:rPr>
              <a:t>“patterns of activity that bear a systematic relationship to the structure of the external world and play a causal role in behavior, is fundamentally necessary for any intelligent organism”</a:t>
            </a:r>
            <a:endParaRPr lang="en-US" altLang="ko-Kore-KR" sz="1400" i="1" dirty="0">
              <a:latin typeface="BM HANNA Air OTF" panose="020B0600000101010101" pitchFamily="34" charset="-127"/>
              <a:ea typeface="BM HANNA Air OTF" panose="020B0600000101010101" pitchFamily="34" charset="-127"/>
            </a:endParaRPr>
          </a:p>
        </p:txBody>
      </p:sp>
      <p:sp>
        <p:nvSpPr>
          <p:cNvPr id="36" name="직사각형 35">
            <a:extLst>
              <a:ext uri="{FF2B5EF4-FFF2-40B4-BE49-F238E27FC236}">
                <a16:creationId xmlns:a16="http://schemas.microsoft.com/office/drawing/2014/main" id="{C6B92680-B624-6542-AB3B-BCF8B0ED8D68}"/>
              </a:ext>
            </a:extLst>
          </p:cNvPr>
          <p:cNvSpPr/>
          <p:nvPr/>
        </p:nvSpPr>
        <p:spPr>
          <a:xfrm>
            <a:off x="670002" y="2441929"/>
            <a:ext cx="2714898" cy="1369606"/>
          </a:xfrm>
          <a:prstGeom prst="rect">
            <a:avLst/>
          </a:prstGeom>
        </p:spPr>
        <p:txBody>
          <a:bodyPr wrap="square">
            <a:spAutoFit/>
          </a:bodyPr>
          <a:lstStyle/>
          <a:p>
            <a:pPr latinLnBrk="0"/>
            <a:r>
              <a:rPr lang="en-US" altLang="ko-Kore-KR" sz="1600" b="1" dirty="0">
                <a:latin typeface="BM HANNA Air OTF" panose="020B0600000101010101" pitchFamily="34" charset="-127"/>
                <a:ea typeface="BM HANNA Air OTF" panose="020B0600000101010101" pitchFamily="34" charset="-127"/>
              </a:rPr>
              <a:t>Relevant terms: </a:t>
            </a:r>
          </a:p>
          <a:p>
            <a:pPr latinLnBrk="0"/>
            <a:endParaRPr lang="en-US" altLang="ko-Kore-KR" sz="500" dirty="0">
              <a:latin typeface="BM HANNA Air OTF" panose="020B0600000101010101" pitchFamily="34" charset="-127"/>
              <a:ea typeface="BM HANNA Air OTF" panose="020B0600000101010101" pitchFamily="34" charset="-127"/>
            </a:endParaRPr>
          </a:p>
          <a:p>
            <a:pPr marL="180975" indent="-180975" latinLnBrk="0">
              <a:buFont typeface="Arial" panose="020B0604020202020204" pitchFamily="34" charset="0"/>
              <a:buChar char="•"/>
            </a:pPr>
            <a:r>
              <a:rPr lang="en-US" altLang="ko-Kore-KR" sz="1600" dirty="0">
                <a:latin typeface="BM HANNA Air OTF" panose="020B0600000101010101" pitchFamily="34" charset="-127"/>
                <a:ea typeface="BM HANNA Air OTF" panose="020B0600000101010101" pitchFamily="34" charset="-127"/>
              </a:rPr>
              <a:t>Functional isomorphism</a:t>
            </a:r>
          </a:p>
          <a:p>
            <a:pPr marL="180975" indent="-180975" latinLnBrk="0">
              <a:buFont typeface="Arial" panose="020B0604020202020204" pitchFamily="34" charset="0"/>
              <a:buChar char="•"/>
            </a:pPr>
            <a:r>
              <a:rPr lang="en-US" altLang="ko-Kore-KR" sz="1600" dirty="0">
                <a:latin typeface="BM HANNA Air OTF" panose="020B0600000101010101" pitchFamily="34" charset="-127"/>
                <a:ea typeface="BM HANNA Air OTF" panose="020B0600000101010101" pitchFamily="34" charset="-127"/>
              </a:rPr>
              <a:t>Functional approximation</a:t>
            </a:r>
          </a:p>
          <a:p>
            <a:pPr marL="180975" indent="-180975" latinLnBrk="0">
              <a:buFont typeface="Arial" panose="020B0604020202020204" pitchFamily="34" charset="0"/>
              <a:buChar char="•"/>
            </a:pPr>
            <a:r>
              <a:rPr lang="en-US" altLang="ko-Kore-KR" sz="1600" dirty="0">
                <a:latin typeface="BM HANNA Air OTF" panose="020B0600000101010101" pitchFamily="34" charset="-127"/>
                <a:ea typeface="BM HANNA Air OTF" panose="020B0600000101010101" pitchFamily="34" charset="-127"/>
              </a:rPr>
              <a:t>Dimensionality reduction</a:t>
            </a:r>
          </a:p>
          <a:p>
            <a:pPr latinLnBrk="0"/>
            <a:endParaRPr lang="en-US" altLang="ko-Kore-KR" sz="1400" dirty="0">
              <a:latin typeface="BM HANNA Air OTF" panose="020B0600000101010101" pitchFamily="34" charset="-127"/>
              <a:ea typeface="BM HANNA Air OTF" panose="020B0600000101010101" pitchFamily="34" charset="-127"/>
            </a:endParaRPr>
          </a:p>
        </p:txBody>
      </p:sp>
      <p:sp>
        <p:nvSpPr>
          <p:cNvPr id="37" name="TextBox 36">
            <a:extLst>
              <a:ext uri="{FF2B5EF4-FFF2-40B4-BE49-F238E27FC236}">
                <a16:creationId xmlns:a16="http://schemas.microsoft.com/office/drawing/2014/main" id="{16DFF9DA-E618-D94A-B1CE-C3CE01DEBC7C}"/>
              </a:ext>
            </a:extLst>
          </p:cNvPr>
          <p:cNvSpPr txBox="1"/>
          <p:nvPr/>
        </p:nvSpPr>
        <p:spPr>
          <a:xfrm>
            <a:off x="3117669" y="2098766"/>
            <a:ext cx="184731" cy="300082"/>
          </a:xfrm>
          <a:prstGeom prst="rect">
            <a:avLst/>
          </a:prstGeom>
          <a:noFill/>
        </p:spPr>
        <p:txBody>
          <a:bodyPr wrap="none" rtlCol="0">
            <a:spAutoFit/>
          </a:bodyPr>
          <a:lstStyle/>
          <a:p>
            <a:endParaRPr kumimoji="1" lang="ko-Kore-KR" altLang="en-US" dirty="0"/>
          </a:p>
        </p:txBody>
      </p:sp>
    </p:spTree>
    <p:extLst>
      <p:ext uri="{BB962C8B-B14F-4D97-AF65-F5344CB8AC3E}">
        <p14:creationId xmlns:p14="http://schemas.microsoft.com/office/powerpoint/2010/main" val="2777978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1734E36-FB27-864F-959D-78A79213D203}"/>
              </a:ext>
            </a:extLst>
          </p:cNvPr>
          <p:cNvSpPr/>
          <p:nvPr/>
        </p:nvSpPr>
        <p:spPr>
          <a:xfrm>
            <a:off x="1487855" y="1602254"/>
            <a:ext cx="6168291" cy="1200329"/>
          </a:xfrm>
          <a:prstGeom prst="rect">
            <a:avLst/>
          </a:prstGeom>
        </p:spPr>
        <p:txBody>
          <a:bodyPr wrap="none">
            <a:spAutoFit/>
          </a:bodyPr>
          <a:lstStyle/>
          <a:p>
            <a:pPr algn="ctr"/>
            <a:r>
              <a:rPr lang="en-US" altLang="ko-KR" sz="2400" dirty="0">
                <a:solidFill>
                  <a:schemeClr val="tx1">
                    <a:lumMod val="65000"/>
                    <a:lumOff val="35000"/>
                  </a:schemeClr>
                </a:solidFill>
                <a:latin typeface="PT Sans Narrow" charset="-52"/>
                <a:ea typeface="PT Sans Narrow" charset="-52"/>
                <a:cs typeface="PT Sans Narrow" charset="-52"/>
              </a:rPr>
              <a:t>Thank you for your attention</a:t>
            </a:r>
          </a:p>
          <a:p>
            <a:pPr algn="ctr"/>
            <a:endParaRPr lang="en-US" altLang="ko-KR" sz="2400" dirty="0">
              <a:solidFill>
                <a:schemeClr val="tx1">
                  <a:lumMod val="65000"/>
                  <a:lumOff val="35000"/>
                </a:schemeClr>
              </a:solidFill>
              <a:latin typeface="PT Sans Narrow" charset="-52"/>
              <a:ea typeface="PT Sans Narrow" charset="-52"/>
              <a:cs typeface="PT Sans Narrow" charset="-52"/>
            </a:endParaRPr>
          </a:p>
          <a:p>
            <a:pPr algn="ctr"/>
            <a:r>
              <a:rPr lang="en-US" altLang="ko-KR" sz="2400" dirty="0">
                <a:solidFill>
                  <a:schemeClr val="tx1">
                    <a:lumMod val="65000"/>
                    <a:lumOff val="35000"/>
                  </a:schemeClr>
                </a:solidFill>
                <a:latin typeface="PT Sans Narrow" charset="-52"/>
                <a:ea typeface="PT Sans Narrow" charset="-52"/>
                <a:cs typeface="PT Sans Narrow" charset="-52"/>
              </a:rPr>
              <a:t>Hope our representations about “RSA” to be well-aligned</a:t>
            </a:r>
          </a:p>
        </p:txBody>
      </p:sp>
      <p:grpSp>
        <p:nvGrpSpPr>
          <p:cNvPr id="3" name="그룹 2">
            <a:extLst>
              <a:ext uri="{FF2B5EF4-FFF2-40B4-BE49-F238E27FC236}">
                <a16:creationId xmlns:a16="http://schemas.microsoft.com/office/drawing/2014/main" id="{BF106BEF-05DC-F84F-9DE6-58444ED1223D}"/>
              </a:ext>
            </a:extLst>
          </p:cNvPr>
          <p:cNvGrpSpPr/>
          <p:nvPr/>
        </p:nvGrpSpPr>
        <p:grpSpPr>
          <a:xfrm>
            <a:off x="1" y="-2"/>
            <a:ext cx="9144000" cy="5143502"/>
            <a:chOff x="0" y="-2"/>
            <a:chExt cx="12192001" cy="6864451"/>
          </a:xfrm>
        </p:grpSpPr>
        <p:pic>
          <p:nvPicPr>
            <p:cNvPr id="4" name="그림 3">
              <a:extLst>
                <a:ext uri="{FF2B5EF4-FFF2-40B4-BE49-F238E27FC236}">
                  <a16:creationId xmlns:a16="http://schemas.microsoft.com/office/drawing/2014/main" id="{83DC9846-408E-354E-A461-FD790A217D6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5" name="직사각형 4">
              <a:extLst>
                <a:ext uri="{FF2B5EF4-FFF2-40B4-BE49-F238E27FC236}">
                  <a16:creationId xmlns:a16="http://schemas.microsoft.com/office/drawing/2014/main" id="{81EF581D-1209-CC49-8EC5-DD0628F9F8AF}"/>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Tree>
    <p:extLst>
      <p:ext uri="{BB962C8B-B14F-4D97-AF65-F5344CB8AC3E}">
        <p14:creationId xmlns:p14="http://schemas.microsoft.com/office/powerpoint/2010/main" val="274979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7642E81-D956-954A-B398-1A8C60BE98A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tretch>
            <a:fillRect/>
          </a:stretch>
        </p:blipFill>
        <p:spPr>
          <a:xfrm>
            <a:off x="0" y="-9457"/>
            <a:ext cx="9148197" cy="5152957"/>
          </a:xfrm>
          <a:prstGeom prst="rect">
            <a:avLst/>
          </a:prstGeom>
        </p:spPr>
      </p:pic>
      <p:sp>
        <p:nvSpPr>
          <p:cNvPr id="12" name="TextBox 3">
            <a:extLst>
              <a:ext uri="{FF2B5EF4-FFF2-40B4-BE49-F238E27FC236}">
                <a16:creationId xmlns:a16="http://schemas.microsoft.com/office/drawing/2014/main" id="{315E60EE-CA86-DE48-B608-E6115ADD33C1}"/>
              </a:ext>
            </a:extLst>
          </p:cNvPr>
          <p:cNvSpPr txBox="1"/>
          <p:nvPr/>
        </p:nvSpPr>
        <p:spPr>
          <a:xfrm>
            <a:off x="6586464" y="3645176"/>
            <a:ext cx="2290849" cy="629724"/>
          </a:xfrm>
          <a:prstGeom prst="rect">
            <a:avLst/>
          </a:prstGeom>
          <a:noFill/>
        </p:spPr>
        <p:txBody>
          <a:bodyPr wrap="square" rtlCol="0">
            <a:spAutoFit/>
          </a:bodyPr>
          <a:lstStyle/>
          <a:p>
            <a:pPr algn="r">
              <a:lnSpc>
                <a:spcPct val="120000"/>
              </a:lnSpc>
            </a:pPr>
            <a:r>
              <a:rPr lang="en-US" sz="1013" b="1" dirty="0">
                <a:latin typeface="Helvetica" pitchFamily="2" charset="0"/>
                <a:ea typeface="DXPnMStd" panose="02020600000000000000" pitchFamily="18" charset="-127"/>
                <a:cs typeface="Avenir Light"/>
              </a:rPr>
              <a:t>Choong-Wan Woo</a:t>
            </a:r>
          </a:p>
          <a:p>
            <a:pPr algn="r">
              <a:lnSpc>
                <a:spcPct val="120000"/>
              </a:lnSpc>
            </a:pPr>
            <a:r>
              <a:rPr lang="en-US" sz="1050" dirty="0">
                <a:latin typeface="Helvetica" pitchFamily="2" charset="0"/>
                <a:ea typeface="DXPnMStd" panose="02020600000000000000" pitchFamily="18" charset="-127"/>
                <a:cs typeface="Avenir Light"/>
              </a:rPr>
              <a:t>Director of the </a:t>
            </a:r>
            <a:r>
              <a:rPr lang="en-US" sz="1050" dirty="0" err="1">
                <a:latin typeface="Helvetica" pitchFamily="2" charset="0"/>
                <a:ea typeface="DXPnMStd" panose="02020600000000000000" pitchFamily="18" charset="-127"/>
                <a:cs typeface="Avenir Light"/>
              </a:rPr>
              <a:t>Cocoan</a:t>
            </a:r>
            <a:r>
              <a:rPr lang="en-US" sz="1050" dirty="0">
                <a:latin typeface="Helvetica" pitchFamily="2" charset="0"/>
                <a:ea typeface="DXPnMStd" panose="02020600000000000000" pitchFamily="18" charset="-127"/>
                <a:cs typeface="Avenir Light"/>
              </a:rPr>
              <a:t> Lab</a:t>
            </a:r>
          </a:p>
          <a:p>
            <a:pPr algn="r">
              <a:lnSpc>
                <a:spcPct val="120000"/>
              </a:lnSpc>
            </a:pPr>
            <a:endParaRPr lang="en-US" sz="900" dirty="0">
              <a:latin typeface="Helvetica" pitchFamily="2" charset="0"/>
              <a:ea typeface="DXPnMStd" panose="02020600000000000000" pitchFamily="18" charset="-127"/>
              <a:cs typeface="Avenir Light"/>
            </a:endParaRPr>
          </a:p>
        </p:txBody>
      </p:sp>
      <p:sp>
        <p:nvSpPr>
          <p:cNvPr id="6" name="TextBox 3">
            <a:extLst>
              <a:ext uri="{FF2B5EF4-FFF2-40B4-BE49-F238E27FC236}">
                <a16:creationId xmlns:a16="http://schemas.microsoft.com/office/drawing/2014/main" id="{B2BF19EE-297F-D244-BE36-818A5792011C}"/>
              </a:ext>
            </a:extLst>
          </p:cNvPr>
          <p:cNvSpPr txBox="1"/>
          <p:nvPr/>
        </p:nvSpPr>
        <p:spPr>
          <a:xfrm>
            <a:off x="554492" y="1639502"/>
            <a:ext cx="8588293" cy="587853"/>
          </a:xfrm>
          <a:prstGeom prst="rect">
            <a:avLst/>
          </a:prstGeom>
          <a:noFill/>
        </p:spPr>
        <p:txBody>
          <a:bodyPr wrap="square" rtlCol="0">
            <a:spAutoFit/>
          </a:bodyPr>
          <a:lstStyle/>
          <a:p>
            <a:pPr>
              <a:lnSpc>
                <a:spcPct val="120000"/>
              </a:lnSpc>
            </a:pPr>
            <a:r>
              <a:rPr lang="en-US" sz="2800" b="1" dirty="0">
                <a:latin typeface="BM JUA OTF" panose="02020603020101020101" pitchFamily="18" charset="-127"/>
                <a:ea typeface="BM JUA OTF" panose="02020603020101020101" pitchFamily="18" charset="-127"/>
                <a:cs typeface="Avenir Light"/>
              </a:rPr>
              <a:t>RSA (5): Tutorial</a:t>
            </a:r>
          </a:p>
        </p:txBody>
      </p:sp>
    </p:spTree>
    <p:extLst>
      <p:ext uri="{BB962C8B-B14F-4D97-AF65-F5344CB8AC3E}">
        <p14:creationId xmlns:p14="http://schemas.microsoft.com/office/powerpoint/2010/main" val="146782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6E0E646C-36C1-C742-9454-E1CFB1659E63}"/>
              </a:ext>
            </a:extLst>
          </p:cNvPr>
          <p:cNvGrpSpPr/>
          <p:nvPr/>
        </p:nvGrpSpPr>
        <p:grpSpPr>
          <a:xfrm>
            <a:off x="1" y="-2"/>
            <a:ext cx="9144000" cy="5143502"/>
            <a:chOff x="0" y="-2"/>
            <a:chExt cx="12192001" cy="6864451"/>
          </a:xfrm>
        </p:grpSpPr>
        <p:pic>
          <p:nvPicPr>
            <p:cNvPr id="9" name="그림 8">
              <a:extLst>
                <a:ext uri="{FF2B5EF4-FFF2-40B4-BE49-F238E27FC236}">
                  <a16:creationId xmlns:a16="http://schemas.microsoft.com/office/drawing/2014/main" id="{917A4226-2A1B-C24C-AA58-B5D4E6169EA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0" name="직사각형 9">
              <a:extLst>
                <a:ext uri="{FF2B5EF4-FFF2-40B4-BE49-F238E27FC236}">
                  <a16:creationId xmlns:a16="http://schemas.microsoft.com/office/drawing/2014/main" id="{730AD354-E8EF-E248-AAFE-9772332D3DEA}"/>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55069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In the tutorial session:</a:t>
            </a:r>
          </a:p>
        </p:txBody>
      </p:sp>
      <p:sp>
        <p:nvSpPr>
          <p:cNvPr id="8" name="직사각형 7">
            <a:extLst>
              <a:ext uri="{FF2B5EF4-FFF2-40B4-BE49-F238E27FC236}">
                <a16:creationId xmlns:a16="http://schemas.microsoft.com/office/drawing/2014/main" id="{7A6E9891-76CD-DD47-A76D-C86820151675}"/>
              </a:ext>
            </a:extLst>
          </p:cNvPr>
          <p:cNvSpPr/>
          <p:nvPr/>
        </p:nvSpPr>
        <p:spPr>
          <a:xfrm>
            <a:off x="192505" y="1541020"/>
            <a:ext cx="3440365" cy="1323183"/>
          </a:xfrm>
          <a:prstGeom prst="rect">
            <a:avLst/>
          </a:prstGeom>
        </p:spPr>
        <p:txBody>
          <a:bodyPr wrap="none">
            <a:spAutoFit/>
          </a:bodyPr>
          <a:lstStyle/>
          <a:p>
            <a:pPr>
              <a:lnSpc>
                <a:spcPct val="200000"/>
              </a:lnSpc>
            </a:pPr>
            <a:r>
              <a:rPr lang="en-US" altLang="ko-KR" sz="1400" dirty="0">
                <a:latin typeface="PT Sans" panose="020B0503020203020204" pitchFamily="34" charset="0"/>
              </a:rPr>
              <a:t>Step 1: Computing and visualizing RDMs </a:t>
            </a:r>
          </a:p>
          <a:p>
            <a:pPr>
              <a:lnSpc>
                <a:spcPct val="200000"/>
              </a:lnSpc>
            </a:pPr>
            <a:r>
              <a:rPr lang="en-US" altLang="ko-KR" sz="1400" dirty="0">
                <a:latin typeface="PT Sans" panose="020B0503020203020204" pitchFamily="34" charset="0"/>
              </a:rPr>
              <a:t>Step 2: Comparing brain and model RDMs </a:t>
            </a:r>
          </a:p>
          <a:p>
            <a:pPr>
              <a:lnSpc>
                <a:spcPct val="200000"/>
              </a:lnSpc>
            </a:pPr>
            <a:r>
              <a:rPr lang="en-US" altLang="ko-KR" sz="1400" dirty="0">
                <a:latin typeface="PT Sans" panose="020B0503020203020204" pitchFamily="34" charset="0"/>
              </a:rPr>
              <a:t>Step 3: Statistical inference </a:t>
            </a:r>
          </a:p>
        </p:txBody>
      </p:sp>
      <p:pic>
        <p:nvPicPr>
          <p:cNvPr id="2" name="그림 1">
            <a:extLst>
              <a:ext uri="{FF2B5EF4-FFF2-40B4-BE49-F238E27FC236}">
                <a16:creationId xmlns:a16="http://schemas.microsoft.com/office/drawing/2014/main" id="{E62A2886-1F18-EC42-91EB-14ED144101AE}"/>
              </a:ext>
            </a:extLst>
          </p:cNvPr>
          <p:cNvPicPr>
            <a:picLocks noChangeAspect="1"/>
          </p:cNvPicPr>
          <p:nvPr/>
        </p:nvPicPr>
        <p:blipFill>
          <a:blip r:embed="rId4"/>
          <a:stretch>
            <a:fillRect/>
          </a:stretch>
        </p:blipFill>
        <p:spPr>
          <a:xfrm>
            <a:off x="3920259" y="453087"/>
            <a:ext cx="4933621" cy="4237325"/>
          </a:xfrm>
          <a:prstGeom prst="rect">
            <a:avLst/>
          </a:prstGeom>
          <a:ln>
            <a:noFill/>
          </a:ln>
          <a:effectLst>
            <a:outerShdw blurRad="292100" dist="139700" dir="2700000" algn="tl" rotWithShape="0">
              <a:srgbClr val="333333">
                <a:alpha val="65000"/>
              </a:srgbClr>
            </a:outerShdw>
          </a:effectLst>
        </p:spPr>
      </p:pic>
      <p:sp>
        <p:nvSpPr>
          <p:cNvPr id="5" name="직사각형 4">
            <a:extLst>
              <a:ext uri="{FF2B5EF4-FFF2-40B4-BE49-F238E27FC236}">
                <a16:creationId xmlns:a16="http://schemas.microsoft.com/office/drawing/2014/main" id="{E0B1B834-FC34-0A49-A5A2-24046DFF838D}"/>
              </a:ext>
            </a:extLst>
          </p:cNvPr>
          <p:cNvSpPr/>
          <p:nvPr/>
        </p:nvSpPr>
        <p:spPr>
          <a:xfrm>
            <a:off x="192505" y="903098"/>
            <a:ext cx="3403496" cy="253916"/>
          </a:xfrm>
          <a:prstGeom prst="rect">
            <a:avLst/>
          </a:prstGeom>
        </p:spPr>
        <p:txBody>
          <a:bodyPr wrap="none">
            <a:spAutoFit/>
          </a:bodyPr>
          <a:lstStyle/>
          <a:p>
            <a:r>
              <a:rPr lang="en-US" altLang="ko-KR" sz="1050" dirty="0">
                <a:latin typeface="Helvetica" pitchFamily="2" charset="0"/>
                <a:hlinkClick r:id="rId5"/>
              </a:rPr>
              <a:t>https://github.com/cocoanlab/khbm2019_RSA_tutorial</a:t>
            </a:r>
            <a:endParaRPr lang="ko-KR" altLang="en-US" sz="1050" dirty="0">
              <a:latin typeface="Helvetica" pitchFamily="2" charset="0"/>
            </a:endParaRPr>
          </a:p>
        </p:txBody>
      </p:sp>
    </p:spTree>
    <p:extLst>
      <p:ext uri="{BB962C8B-B14F-4D97-AF65-F5344CB8AC3E}">
        <p14:creationId xmlns:p14="http://schemas.microsoft.com/office/powerpoint/2010/main" val="6836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5384EFA3-C7DB-4641-9A28-6192871DA47A}"/>
              </a:ext>
            </a:extLst>
          </p:cNvPr>
          <p:cNvGrpSpPr/>
          <p:nvPr/>
        </p:nvGrpSpPr>
        <p:grpSpPr>
          <a:xfrm>
            <a:off x="1" y="-2"/>
            <a:ext cx="9144000" cy="5143502"/>
            <a:chOff x="0" y="-2"/>
            <a:chExt cx="12192001" cy="6864451"/>
          </a:xfrm>
        </p:grpSpPr>
        <p:pic>
          <p:nvPicPr>
            <p:cNvPr id="15" name="그림 14">
              <a:extLst>
                <a:ext uri="{FF2B5EF4-FFF2-40B4-BE49-F238E27FC236}">
                  <a16:creationId xmlns:a16="http://schemas.microsoft.com/office/drawing/2014/main" id="{6B5C7B17-2325-4B47-9B80-7C2D5192117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6" name="직사각형 15">
              <a:extLst>
                <a:ext uri="{FF2B5EF4-FFF2-40B4-BE49-F238E27FC236}">
                  <a16:creationId xmlns:a16="http://schemas.microsoft.com/office/drawing/2014/main" id="{23A68A75-2D75-8944-9291-30BC02A80AF3}"/>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13579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Data and research question:</a:t>
            </a:r>
          </a:p>
        </p:txBody>
      </p:sp>
      <p:pic>
        <p:nvPicPr>
          <p:cNvPr id="6" name="그림 5">
            <a:extLst>
              <a:ext uri="{FF2B5EF4-FFF2-40B4-BE49-F238E27FC236}">
                <a16:creationId xmlns:a16="http://schemas.microsoft.com/office/drawing/2014/main" id="{8F9FED66-D3AA-504E-9DB7-A04106A78261}"/>
              </a:ext>
            </a:extLst>
          </p:cNvPr>
          <p:cNvPicPr>
            <a:picLocks noChangeAspect="1"/>
          </p:cNvPicPr>
          <p:nvPr/>
        </p:nvPicPr>
        <p:blipFill>
          <a:blip r:embed="rId4"/>
          <a:stretch>
            <a:fillRect/>
          </a:stretch>
        </p:blipFill>
        <p:spPr>
          <a:xfrm>
            <a:off x="431096" y="981263"/>
            <a:ext cx="4242683" cy="3837483"/>
          </a:xfrm>
          <a:prstGeom prst="rect">
            <a:avLst/>
          </a:prstGeom>
          <a:ln>
            <a:noFill/>
          </a:ln>
          <a:effectLst>
            <a:outerShdw blurRad="292100" dist="139700" dir="2700000" algn="tl" rotWithShape="0">
              <a:srgbClr val="333333">
                <a:alpha val="65000"/>
              </a:srgbClr>
            </a:outerShdw>
          </a:effectLst>
        </p:spPr>
      </p:pic>
      <p:grpSp>
        <p:nvGrpSpPr>
          <p:cNvPr id="10" name="그룹 9">
            <a:extLst>
              <a:ext uri="{FF2B5EF4-FFF2-40B4-BE49-F238E27FC236}">
                <a16:creationId xmlns:a16="http://schemas.microsoft.com/office/drawing/2014/main" id="{A87DAE3D-9934-B647-9555-2FCFEFA6A92C}"/>
              </a:ext>
            </a:extLst>
          </p:cNvPr>
          <p:cNvGrpSpPr/>
          <p:nvPr/>
        </p:nvGrpSpPr>
        <p:grpSpPr>
          <a:xfrm>
            <a:off x="5199272" y="2487722"/>
            <a:ext cx="3011285" cy="2449823"/>
            <a:chOff x="5479525" y="1293565"/>
            <a:chExt cx="3011285" cy="2449823"/>
          </a:xfrm>
        </p:grpSpPr>
        <p:pic>
          <p:nvPicPr>
            <p:cNvPr id="7" name="그림 6">
              <a:extLst>
                <a:ext uri="{FF2B5EF4-FFF2-40B4-BE49-F238E27FC236}">
                  <a16:creationId xmlns:a16="http://schemas.microsoft.com/office/drawing/2014/main" id="{CA55BB13-D06A-B042-84C3-2DF6CC76A4CE}"/>
                </a:ext>
              </a:extLst>
            </p:cNvPr>
            <p:cNvPicPr>
              <a:picLocks noChangeAspect="1"/>
            </p:cNvPicPr>
            <p:nvPr/>
          </p:nvPicPr>
          <p:blipFill rotWithShape="1">
            <a:blip r:embed="rId5"/>
            <a:srcRect t="8592"/>
            <a:stretch/>
          </p:blipFill>
          <p:spPr>
            <a:xfrm>
              <a:off x="5938938" y="1321065"/>
              <a:ext cx="2551872" cy="2422323"/>
            </a:xfrm>
            <a:prstGeom prst="rect">
              <a:avLst/>
            </a:prstGeom>
          </p:spPr>
        </p:pic>
        <p:sp>
          <p:nvSpPr>
            <p:cNvPr id="9" name="TextBox 8">
              <a:extLst>
                <a:ext uri="{FF2B5EF4-FFF2-40B4-BE49-F238E27FC236}">
                  <a16:creationId xmlns:a16="http://schemas.microsoft.com/office/drawing/2014/main" id="{E519D113-CCF4-A942-968E-544413E6BEB5}"/>
                </a:ext>
              </a:extLst>
            </p:cNvPr>
            <p:cNvSpPr txBox="1"/>
            <p:nvPr/>
          </p:nvSpPr>
          <p:spPr>
            <a:xfrm>
              <a:off x="5479525" y="1293565"/>
              <a:ext cx="629724" cy="300082"/>
            </a:xfrm>
            <a:prstGeom prst="rect">
              <a:avLst/>
            </a:prstGeom>
            <a:noFill/>
          </p:spPr>
          <p:txBody>
            <a:bodyPr wrap="none" rtlCol="0">
              <a:spAutoFit/>
            </a:bodyPr>
            <a:lstStyle/>
            <a:p>
              <a:r>
                <a:rPr kumimoji="1" lang="en-US" altLang="ko-KR" b="1" dirty="0">
                  <a:solidFill>
                    <a:schemeClr val="tx1">
                      <a:lumMod val="50000"/>
                      <a:lumOff val="50000"/>
                    </a:schemeClr>
                  </a:solidFill>
                  <a:latin typeface="PT Sans" panose="020B0503020203020204" pitchFamily="34" charset="0"/>
                </a:rPr>
                <a:t>Tasks:</a:t>
              </a:r>
              <a:endParaRPr kumimoji="1" lang="ko-KR" altLang="en-US" b="1" dirty="0">
                <a:solidFill>
                  <a:schemeClr val="tx1">
                    <a:lumMod val="50000"/>
                    <a:lumOff val="50000"/>
                  </a:schemeClr>
                </a:solidFill>
                <a:latin typeface="PT Sans" panose="020B0503020203020204" pitchFamily="34" charset="0"/>
              </a:endParaRPr>
            </a:p>
          </p:txBody>
        </p:sp>
      </p:grpSp>
      <p:sp>
        <p:nvSpPr>
          <p:cNvPr id="12" name="TextBox 11">
            <a:extLst>
              <a:ext uri="{FF2B5EF4-FFF2-40B4-BE49-F238E27FC236}">
                <a16:creationId xmlns:a16="http://schemas.microsoft.com/office/drawing/2014/main" id="{47889AFE-47E8-AE42-A548-7D8FA9CBB344}"/>
              </a:ext>
            </a:extLst>
          </p:cNvPr>
          <p:cNvSpPr txBox="1"/>
          <p:nvPr/>
        </p:nvSpPr>
        <p:spPr>
          <a:xfrm>
            <a:off x="4879251" y="374504"/>
            <a:ext cx="4203866" cy="461665"/>
          </a:xfrm>
          <a:prstGeom prst="rect">
            <a:avLst/>
          </a:prstGeom>
          <a:noFill/>
        </p:spPr>
        <p:txBody>
          <a:bodyPr wrap="square" rtlCol="0">
            <a:spAutoFit/>
          </a:bodyPr>
          <a:lstStyle/>
          <a:p>
            <a:pPr latinLnBrk="0"/>
            <a:r>
              <a:rPr lang="en-US" sz="1200" dirty="0">
                <a:solidFill>
                  <a:schemeClr val="tx1">
                    <a:lumMod val="75000"/>
                    <a:lumOff val="25000"/>
                  </a:schemeClr>
                </a:solidFill>
                <a:effectLst>
                  <a:glow rad="165100">
                    <a:schemeClr val="bg1"/>
                  </a:glow>
                </a:effectLst>
                <a:latin typeface="Lato" panose="020F0502020204030203" pitchFamily="34" charset="0"/>
                <a:ea typeface="Lato" panose="020F0502020204030203" pitchFamily="34" charset="0"/>
                <a:cs typeface="Lato" panose="020F0502020204030203" pitchFamily="34" charset="0"/>
              </a:rPr>
              <a:t>Original question:</a:t>
            </a:r>
            <a:r>
              <a:rPr lang="en-US" sz="1200" dirty="0">
                <a:solidFill>
                  <a:schemeClr val="tx1">
                    <a:lumMod val="50000"/>
                    <a:lumOff val="50000"/>
                  </a:schemeClr>
                </a:solidFill>
                <a:effectLst>
                  <a:glow rad="165100">
                    <a:schemeClr val="bg1"/>
                  </a:glow>
                </a:effectLst>
                <a:latin typeface="Lato" panose="020F0502020204030203" pitchFamily="34" charset="0"/>
                <a:ea typeface="Lato" panose="020F0502020204030203" pitchFamily="34" charset="0"/>
                <a:cs typeface="Lato" panose="020F0502020204030203" pitchFamily="34" charset="0"/>
              </a:rPr>
              <a:t> </a:t>
            </a:r>
            <a:r>
              <a:rPr lang="en-US" sz="1200" dirty="0">
                <a:solidFill>
                  <a:srgbClr val="800000"/>
                </a:solidFill>
                <a:effectLst>
                  <a:glow rad="165100">
                    <a:schemeClr val="bg1"/>
                  </a:glow>
                </a:effectLst>
                <a:latin typeface="Lato" panose="020F0502020204030203" pitchFamily="34" charset="0"/>
                <a:ea typeface="Lato" panose="020F0502020204030203" pitchFamily="34" charset="0"/>
                <a:cs typeface="Lato" panose="020F0502020204030203" pitchFamily="34" charset="0"/>
              </a:rPr>
              <a:t>Can we identify specific patterns of fMRI activity for physical pain and social pain, respectively?</a:t>
            </a:r>
          </a:p>
        </p:txBody>
      </p:sp>
      <p:sp>
        <p:nvSpPr>
          <p:cNvPr id="13" name="Rectangle 27">
            <a:extLst>
              <a:ext uri="{FF2B5EF4-FFF2-40B4-BE49-F238E27FC236}">
                <a16:creationId xmlns:a16="http://schemas.microsoft.com/office/drawing/2014/main" id="{95D00FB7-835A-3240-BF74-440295917624}"/>
              </a:ext>
            </a:extLst>
          </p:cNvPr>
          <p:cNvSpPr/>
          <p:nvPr/>
        </p:nvSpPr>
        <p:spPr>
          <a:xfrm>
            <a:off x="5114306" y="938423"/>
            <a:ext cx="3538021" cy="553100"/>
          </a:xfrm>
          <a:prstGeom prst="rect">
            <a:avLst/>
          </a:prstGeom>
        </p:spPr>
        <p:txBody>
          <a:bodyPr wrap="square">
            <a:spAutoFit/>
          </a:bodyPr>
          <a:lstStyle/>
          <a:p>
            <a:pPr marL="169863" indent="-169863" latinLnBrk="0">
              <a:lnSpc>
                <a:spcPct val="130000"/>
              </a:lnSpc>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rPr>
              <a:t>We conducted an fMRI experiment (</a:t>
            </a:r>
            <a:r>
              <a:rPr lang="en-US" sz="1200" i="1" dirty="0">
                <a:latin typeface="Lato Light" panose="020F0502020204030203" pitchFamily="34" charset="0"/>
                <a:ea typeface="Lato Light" panose="020F0502020204030203" pitchFamily="34" charset="0"/>
                <a:cs typeface="Lato Light" panose="020F0502020204030203" pitchFamily="34" charset="0"/>
              </a:rPr>
              <a:t>N</a:t>
            </a:r>
            <a:r>
              <a:rPr lang="en-US" sz="1200" dirty="0">
                <a:latin typeface="Lato Light" panose="020F0502020204030203" pitchFamily="34" charset="0"/>
                <a:ea typeface="Lato Light" panose="020F0502020204030203" pitchFamily="34" charset="0"/>
                <a:cs typeface="Lato Light" panose="020F0502020204030203" pitchFamily="34" charset="0"/>
              </a:rPr>
              <a:t> = 59) using somatic and social pain tasks.</a:t>
            </a:r>
          </a:p>
        </p:txBody>
      </p:sp>
      <p:sp>
        <p:nvSpPr>
          <p:cNvPr id="14" name="Rectangle 28">
            <a:extLst>
              <a:ext uri="{FF2B5EF4-FFF2-40B4-BE49-F238E27FC236}">
                <a16:creationId xmlns:a16="http://schemas.microsoft.com/office/drawing/2014/main" id="{3A4FF939-87EC-2F4D-BD73-CB127DC7C1F7}"/>
              </a:ext>
            </a:extLst>
          </p:cNvPr>
          <p:cNvSpPr/>
          <p:nvPr/>
        </p:nvSpPr>
        <p:spPr>
          <a:xfrm>
            <a:off x="5114305" y="1549193"/>
            <a:ext cx="3949410" cy="793166"/>
          </a:xfrm>
          <a:prstGeom prst="rect">
            <a:avLst/>
          </a:prstGeom>
        </p:spPr>
        <p:txBody>
          <a:bodyPr wrap="square">
            <a:spAutoFit/>
          </a:bodyPr>
          <a:lstStyle/>
          <a:p>
            <a:pPr marL="169863" indent="-169863" latinLnBrk="0">
              <a:lnSpc>
                <a:spcPct val="130000"/>
              </a:lnSpc>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rPr>
              <a:t>All 59 individuals (31 females, </a:t>
            </a:r>
            <a:r>
              <a:rPr lang="en-US" sz="1200" i="1" dirty="0">
                <a:latin typeface="Lato Light" panose="020F0502020204030203" pitchFamily="34" charset="0"/>
                <a:ea typeface="Lato Light" panose="020F0502020204030203" pitchFamily="34" charset="0"/>
                <a:cs typeface="Lato Light" panose="020F0502020204030203" pitchFamily="34" charset="0"/>
              </a:rPr>
              <a:t>M</a:t>
            </a:r>
            <a:r>
              <a:rPr lang="en-US" sz="1200" i="1" baseline="-25000" dirty="0">
                <a:latin typeface="Lato Light" panose="020F0502020204030203" pitchFamily="34" charset="0"/>
                <a:ea typeface="Lato Light" panose="020F0502020204030203" pitchFamily="34" charset="0"/>
                <a:cs typeface="Lato Light" panose="020F0502020204030203" pitchFamily="34" charset="0"/>
              </a:rPr>
              <a:t>age</a:t>
            </a:r>
            <a:r>
              <a:rPr lang="en-US" sz="1200" dirty="0">
                <a:latin typeface="Lato Light" panose="020F0502020204030203" pitchFamily="34" charset="0"/>
                <a:ea typeface="Lato Light" panose="020F0502020204030203" pitchFamily="34" charset="0"/>
                <a:cs typeface="Lato Light" panose="020F0502020204030203" pitchFamily="34" charset="0"/>
              </a:rPr>
              <a:t> = 20.8, </a:t>
            </a:r>
            <a:r>
              <a:rPr lang="en-US" sz="1200" i="1" dirty="0" err="1">
                <a:latin typeface="Lato Light" panose="020F0502020204030203" pitchFamily="34" charset="0"/>
                <a:ea typeface="Lato Light" panose="020F0502020204030203" pitchFamily="34" charset="0"/>
                <a:cs typeface="Lato Light" panose="020F0502020204030203" pitchFamily="34" charset="0"/>
              </a:rPr>
              <a:t>SD</a:t>
            </a:r>
            <a:r>
              <a:rPr lang="en-US" sz="1200" i="1" baseline="-25000" dirty="0" err="1">
                <a:latin typeface="Lato Light" panose="020F0502020204030203" pitchFamily="34" charset="0"/>
                <a:ea typeface="Lato Light" panose="020F0502020204030203" pitchFamily="34" charset="0"/>
                <a:cs typeface="Lato Light" panose="020F0502020204030203" pitchFamily="34" charset="0"/>
              </a:rPr>
              <a:t>age</a:t>
            </a:r>
            <a:r>
              <a:rPr lang="en-US" sz="1200" dirty="0">
                <a:latin typeface="Lato Light" panose="020F0502020204030203" pitchFamily="34" charset="0"/>
                <a:ea typeface="Lato Light" panose="020F0502020204030203" pitchFamily="34" charset="0"/>
                <a:cs typeface="Lato Light" panose="020F0502020204030203" pitchFamily="34" charset="0"/>
              </a:rPr>
              <a:t> = 3.0) recently experienced an unwanted break-up with their romantic partners and felt intensely rejected. </a:t>
            </a:r>
          </a:p>
        </p:txBody>
      </p:sp>
    </p:spTree>
    <p:extLst>
      <p:ext uri="{BB962C8B-B14F-4D97-AF65-F5344CB8AC3E}">
        <p14:creationId xmlns:p14="http://schemas.microsoft.com/office/powerpoint/2010/main" val="34634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8689CC6E-F26D-0B44-B03D-30079081FB71}"/>
              </a:ext>
            </a:extLst>
          </p:cNvPr>
          <p:cNvGrpSpPr/>
          <p:nvPr/>
        </p:nvGrpSpPr>
        <p:grpSpPr>
          <a:xfrm>
            <a:off x="1" y="-2"/>
            <a:ext cx="9144000" cy="5143502"/>
            <a:chOff x="0" y="-2"/>
            <a:chExt cx="12192001" cy="6864451"/>
          </a:xfrm>
        </p:grpSpPr>
        <p:pic>
          <p:nvPicPr>
            <p:cNvPr id="11" name="그림 10">
              <a:extLst>
                <a:ext uri="{FF2B5EF4-FFF2-40B4-BE49-F238E27FC236}">
                  <a16:creationId xmlns:a16="http://schemas.microsoft.com/office/drawing/2014/main" id="{8B9065D8-A63D-8A42-903C-F000FC5E60CF}"/>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15" name="직사각형 14">
              <a:extLst>
                <a:ext uri="{FF2B5EF4-FFF2-40B4-BE49-F238E27FC236}">
                  <a16:creationId xmlns:a16="http://schemas.microsoft.com/office/drawing/2014/main" id="{6EE31792-FB52-AD4B-B61E-55BED8BCC697}"/>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73" name="Picture 72"/>
          <p:cNvPicPr>
            <a:picLocks noChangeAspect="1"/>
          </p:cNvPicPr>
          <p:nvPr/>
        </p:nvPicPr>
        <p:blipFill>
          <a:blip r:embed="rId5"/>
          <a:stretch>
            <a:fillRect/>
          </a:stretch>
        </p:blipFill>
        <p:spPr>
          <a:xfrm>
            <a:off x="3133518" y="2000464"/>
            <a:ext cx="2953162" cy="1322266"/>
          </a:xfrm>
          <a:prstGeom prst="rect">
            <a:avLst/>
          </a:prstGeom>
        </p:spPr>
      </p:pic>
      <p:sp>
        <p:nvSpPr>
          <p:cNvPr id="75" name="TextBox 74"/>
          <p:cNvSpPr txBox="1"/>
          <p:nvPr/>
        </p:nvSpPr>
        <p:spPr>
          <a:xfrm>
            <a:off x="2421895" y="1429925"/>
            <a:ext cx="4349836" cy="461665"/>
          </a:xfrm>
          <a:prstGeom prst="rect">
            <a:avLst/>
          </a:prstGeom>
          <a:noFill/>
        </p:spPr>
        <p:txBody>
          <a:bodyPr wrap="square" rtlCol="0">
            <a:spAutoFit/>
          </a:bodyPr>
          <a:lstStyle/>
          <a:p>
            <a:pPr algn="ctr"/>
            <a:r>
              <a:rPr lang="en-US" sz="1200" dirty="0">
                <a:latin typeface="Lato" panose="020F0502020204030203" pitchFamily="34" charset="0"/>
                <a:ea typeface="Lato" panose="020F0502020204030203" pitchFamily="34" charset="0"/>
                <a:cs typeface="Lato" panose="020F0502020204030203" pitchFamily="34" charset="0"/>
              </a:rPr>
              <a:t>Univariate overlap </a:t>
            </a:r>
          </a:p>
          <a:p>
            <a:pPr algn="ctr"/>
            <a:r>
              <a:rPr lang="en-US" sz="1200" dirty="0">
                <a:latin typeface="Lato Light" panose="020F0502020204030203" pitchFamily="34" charset="0"/>
                <a:ea typeface="Lato Light" panose="020F0502020204030203" pitchFamily="34" charset="0"/>
                <a:cs typeface="Lato Light" panose="020F0502020204030203" pitchFamily="34" charset="0"/>
              </a:rPr>
              <a:t>between [Heat-pain vs. Warmth] and [Ex-partner vs. Friend]</a:t>
            </a:r>
          </a:p>
        </p:txBody>
      </p:sp>
      <p:sp>
        <p:nvSpPr>
          <p:cNvPr id="79" name="Rectangle 78"/>
          <p:cNvSpPr/>
          <p:nvPr/>
        </p:nvSpPr>
        <p:spPr>
          <a:xfrm>
            <a:off x="2298582" y="3516947"/>
            <a:ext cx="4634561" cy="742383"/>
          </a:xfrm>
          <a:prstGeom prst="rect">
            <a:avLst/>
          </a:prstGeom>
        </p:spPr>
        <p:txBody>
          <a:bodyPr wrap="square">
            <a:spAutoFit/>
          </a:bodyPr>
          <a:lstStyle/>
          <a:p>
            <a:pPr latinLnBrk="0">
              <a:lnSpc>
                <a:spcPct val="120000"/>
              </a:lnSpc>
            </a:pPr>
            <a:r>
              <a:rPr lang="en-US" sz="1200" dirty="0">
                <a:latin typeface="Lato Light" panose="020F0502020204030203" pitchFamily="34" charset="0"/>
                <a:ea typeface="Lato Light" panose="020F0502020204030203" pitchFamily="34" charset="0"/>
                <a:cs typeface="Lato Light" panose="020F0502020204030203" pitchFamily="34" charset="0"/>
              </a:rPr>
              <a:t>Then, we used the predictive mapping approach (linear support vector machines, SVMs) to obtain specific multivariate fMRI pattern for pain and rejection on the same dataset. </a:t>
            </a:r>
          </a:p>
        </p:txBody>
      </p:sp>
      <p:sp>
        <p:nvSpPr>
          <p:cNvPr id="81" name="TextBox 80"/>
          <p:cNvSpPr txBox="1"/>
          <p:nvPr/>
        </p:nvSpPr>
        <p:spPr>
          <a:xfrm>
            <a:off x="1780125" y="944351"/>
            <a:ext cx="5583749" cy="350865"/>
          </a:xfrm>
          <a:prstGeom prst="rect">
            <a:avLst/>
          </a:prstGeom>
          <a:noFill/>
        </p:spPr>
        <p:txBody>
          <a:bodyPr wrap="square" rtlCol="0">
            <a:spAutoFit/>
          </a:bodyPr>
          <a:lstStyle/>
          <a:p>
            <a:pPr algn="ctr">
              <a:lnSpc>
                <a:spcPct val="120000"/>
              </a:lnSpc>
            </a:pPr>
            <a:r>
              <a:rPr lang="en-US" sz="1500" b="1" dirty="0">
                <a:latin typeface="Lato" panose="020F0502020204030203" pitchFamily="34" charset="0"/>
                <a:ea typeface="Lato" panose="020F0502020204030203" pitchFamily="34" charset="0"/>
                <a:cs typeface="Lato" panose="020F0502020204030203" pitchFamily="34" charset="0"/>
              </a:rPr>
              <a:t>Traditional mapping </a:t>
            </a:r>
            <a:r>
              <a:rPr lang="en-US" sz="1500" dirty="0">
                <a:latin typeface="Lato" panose="020F0502020204030203" pitchFamily="34" charset="0"/>
                <a:ea typeface="Lato" panose="020F0502020204030203" pitchFamily="34" charset="0"/>
                <a:cs typeface="Lato" panose="020F0502020204030203" pitchFamily="34" charset="0"/>
              </a:rPr>
              <a:t>results</a:t>
            </a:r>
          </a:p>
        </p:txBody>
      </p:sp>
      <p:sp>
        <p:nvSpPr>
          <p:cNvPr id="82" name="TextBox 81"/>
          <p:cNvSpPr txBox="1"/>
          <p:nvPr/>
        </p:nvSpPr>
        <p:spPr>
          <a:xfrm>
            <a:off x="2466289" y="2794474"/>
            <a:ext cx="4211421" cy="350865"/>
          </a:xfrm>
          <a:prstGeom prst="rect">
            <a:avLst/>
          </a:prstGeom>
          <a:solidFill>
            <a:srgbClr val="FFFFFF">
              <a:alpha val="74902"/>
            </a:srgbClr>
          </a:solidFill>
        </p:spPr>
        <p:txBody>
          <a:bodyPr wrap="square" rtlCol="0">
            <a:spAutoFit/>
          </a:bodyPr>
          <a:lstStyle/>
          <a:p>
            <a:pPr algn="ctr">
              <a:lnSpc>
                <a:spcPct val="120000"/>
              </a:lnSpc>
            </a:pPr>
            <a:r>
              <a:rPr lang="en-US" sz="1500" dirty="0">
                <a:solidFill>
                  <a:srgbClr val="C00000"/>
                </a:solidFill>
                <a:latin typeface="Lato" panose="020F0502020204030203" pitchFamily="34" charset="0"/>
                <a:ea typeface="Lato" panose="020F0502020204030203" pitchFamily="34" charset="0"/>
                <a:cs typeface="Lato" panose="020F0502020204030203" pitchFamily="34" charset="0"/>
              </a:rPr>
              <a:t>The foundation of the </a:t>
            </a:r>
            <a:r>
              <a:rPr lang="en-US" sz="1500" b="1" dirty="0">
                <a:solidFill>
                  <a:srgbClr val="C00000"/>
                </a:solidFill>
                <a:latin typeface="Lato" panose="020F0502020204030203" pitchFamily="34" charset="0"/>
                <a:ea typeface="Lato" panose="020F0502020204030203" pitchFamily="34" charset="0"/>
                <a:cs typeface="Lato" panose="020F0502020204030203" pitchFamily="34" charset="0"/>
              </a:rPr>
              <a:t>“social pain” theory</a:t>
            </a:r>
          </a:p>
        </p:txBody>
      </p:sp>
      <p:pic>
        <p:nvPicPr>
          <p:cNvPr id="12" name="Picture 11"/>
          <p:cNvPicPr>
            <a:picLocks noChangeAspect="1"/>
          </p:cNvPicPr>
          <p:nvPr/>
        </p:nvPicPr>
        <p:blipFill>
          <a:blip r:embed="rId6"/>
          <a:stretch>
            <a:fillRect/>
          </a:stretch>
        </p:blipFill>
        <p:spPr>
          <a:xfrm rot="595584">
            <a:off x="6448830" y="2088020"/>
            <a:ext cx="1048789" cy="1524488"/>
          </a:xfrm>
          <a:prstGeom prst="rect">
            <a:avLst/>
          </a:prstGeom>
        </p:spPr>
      </p:pic>
      <p:cxnSp>
        <p:nvCxnSpPr>
          <p:cNvPr id="13" name="직선 연결선[R] 12">
            <a:extLst>
              <a:ext uri="{FF2B5EF4-FFF2-40B4-BE49-F238E27FC236}">
                <a16:creationId xmlns:a16="http://schemas.microsoft.com/office/drawing/2014/main" id="{51FCAAD9-E6CF-694E-835A-1B54F0DCD403}"/>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721BFDB4-EE41-1D4C-AF3C-9258E4F77EB5}"/>
              </a:ext>
            </a:extLst>
          </p:cNvPr>
          <p:cNvSpPr/>
          <p:nvPr/>
        </p:nvSpPr>
        <p:spPr>
          <a:xfrm>
            <a:off x="60883" y="119270"/>
            <a:ext cx="313579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Data and research question:</a:t>
            </a:r>
          </a:p>
        </p:txBody>
      </p:sp>
    </p:spTree>
    <p:extLst>
      <p:ext uri="{BB962C8B-B14F-4D97-AF65-F5344CB8AC3E}">
        <p14:creationId xmlns:p14="http://schemas.microsoft.com/office/powerpoint/2010/main" val="267884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xit" presetSubtype="0" fill="hold"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0B869D0D-4E37-4A46-A05C-CD613C5445A9}"/>
              </a:ext>
            </a:extLst>
          </p:cNvPr>
          <p:cNvGrpSpPr/>
          <p:nvPr/>
        </p:nvGrpSpPr>
        <p:grpSpPr>
          <a:xfrm>
            <a:off x="1" y="-2"/>
            <a:ext cx="9144000" cy="5143502"/>
            <a:chOff x="0" y="-2"/>
            <a:chExt cx="12192001" cy="6864451"/>
          </a:xfrm>
        </p:grpSpPr>
        <p:pic>
          <p:nvPicPr>
            <p:cNvPr id="8" name="그림 7">
              <a:extLst>
                <a:ext uri="{FF2B5EF4-FFF2-40B4-BE49-F238E27FC236}">
                  <a16:creationId xmlns:a16="http://schemas.microsoft.com/office/drawing/2014/main" id="{2A363049-C1C6-4047-A976-4FDA29AB689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9" name="직사각형 8">
              <a:extLst>
                <a:ext uri="{FF2B5EF4-FFF2-40B4-BE49-F238E27FC236}">
                  <a16:creationId xmlns:a16="http://schemas.microsoft.com/office/drawing/2014/main" id="{6AB047E9-28A7-C34E-B90C-F4295B3C5329}"/>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70" name="Picture 69"/>
          <p:cNvPicPr>
            <a:picLocks noChangeAspect="1"/>
          </p:cNvPicPr>
          <p:nvPr/>
        </p:nvPicPr>
        <p:blipFill>
          <a:blip r:embed="rId5"/>
          <a:stretch>
            <a:fillRect/>
          </a:stretch>
        </p:blipFill>
        <p:spPr>
          <a:xfrm>
            <a:off x="2279156" y="1845189"/>
            <a:ext cx="1522484" cy="1522484"/>
          </a:xfrm>
          <a:prstGeom prst="rect">
            <a:avLst/>
          </a:prstGeom>
        </p:spPr>
      </p:pic>
      <p:pic>
        <p:nvPicPr>
          <p:cNvPr id="71" name="Picture 70"/>
          <p:cNvPicPr>
            <a:picLocks noChangeAspect="1"/>
          </p:cNvPicPr>
          <p:nvPr/>
        </p:nvPicPr>
        <p:blipFill>
          <a:blip r:embed="rId6"/>
          <a:stretch>
            <a:fillRect/>
          </a:stretch>
        </p:blipFill>
        <p:spPr>
          <a:xfrm>
            <a:off x="1110756" y="1161614"/>
            <a:ext cx="4134698" cy="2820272"/>
          </a:xfrm>
          <a:prstGeom prst="rect">
            <a:avLst/>
          </a:prstGeom>
        </p:spPr>
      </p:pic>
      <p:pic>
        <p:nvPicPr>
          <p:cNvPr id="73" name="Picture 72"/>
          <p:cNvPicPr>
            <a:picLocks noChangeAspect="1"/>
          </p:cNvPicPr>
          <p:nvPr/>
        </p:nvPicPr>
        <p:blipFill rotWithShape="1">
          <a:blip r:embed="rId7"/>
          <a:srcRect r="43932"/>
          <a:stretch/>
        </p:blipFill>
        <p:spPr>
          <a:xfrm>
            <a:off x="5662491" y="1692459"/>
            <a:ext cx="1925882" cy="1934438"/>
          </a:xfrm>
          <a:prstGeom prst="rect">
            <a:avLst/>
          </a:prstGeom>
        </p:spPr>
      </p:pic>
      <p:cxnSp>
        <p:nvCxnSpPr>
          <p:cNvPr id="11" name="직선 연결선[R] 10">
            <a:extLst>
              <a:ext uri="{FF2B5EF4-FFF2-40B4-BE49-F238E27FC236}">
                <a16:creationId xmlns:a16="http://schemas.microsoft.com/office/drawing/2014/main" id="{E85F2963-63C7-CB4B-AD83-4DD1165CE4F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B1DAA23E-64A2-FF4B-BEA4-A54A41FF3B99}"/>
              </a:ext>
            </a:extLst>
          </p:cNvPr>
          <p:cNvSpPr/>
          <p:nvPr/>
        </p:nvSpPr>
        <p:spPr>
          <a:xfrm>
            <a:off x="60883" y="119270"/>
            <a:ext cx="313579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Data and research question:</a:t>
            </a:r>
          </a:p>
        </p:txBody>
      </p:sp>
    </p:spTree>
    <p:extLst>
      <p:ext uri="{BB962C8B-B14F-4D97-AF65-F5344CB8AC3E}">
        <p14:creationId xmlns:p14="http://schemas.microsoft.com/office/powerpoint/2010/main" val="290845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그룹 44">
            <a:extLst>
              <a:ext uri="{FF2B5EF4-FFF2-40B4-BE49-F238E27FC236}">
                <a16:creationId xmlns:a16="http://schemas.microsoft.com/office/drawing/2014/main" id="{6ACBF989-855C-1349-AF60-D491BA6B893A}"/>
              </a:ext>
            </a:extLst>
          </p:cNvPr>
          <p:cNvGrpSpPr/>
          <p:nvPr/>
        </p:nvGrpSpPr>
        <p:grpSpPr>
          <a:xfrm>
            <a:off x="1" y="-2"/>
            <a:ext cx="9144000" cy="5143502"/>
            <a:chOff x="0" y="-2"/>
            <a:chExt cx="12192001" cy="6864451"/>
          </a:xfrm>
        </p:grpSpPr>
        <p:pic>
          <p:nvPicPr>
            <p:cNvPr id="46" name="그림 45">
              <a:extLst>
                <a:ext uri="{FF2B5EF4-FFF2-40B4-BE49-F238E27FC236}">
                  <a16:creationId xmlns:a16="http://schemas.microsoft.com/office/drawing/2014/main" id="{C83961C1-54E8-E449-8312-54E95111B01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47" name="직사각형 46">
              <a:extLst>
                <a:ext uri="{FF2B5EF4-FFF2-40B4-BE49-F238E27FC236}">
                  <a16:creationId xmlns:a16="http://schemas.microsoft.com/office/drawing/2014/main" id="{6172D818-A289-1743-AA3A-FAC7EEBB3AA5}"/>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13579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Data and research question:</a:t>
            </a:r>
          </a:p>
        </p:txBody>
      </p:sp>
      <p:grpSp>
        <p:nvGrpSpPr>
          <p:cNvPr id="2" name="그룹 1">
            <a:extLst>
              <a:ext uri="{FF2B5EF4-FFF2-40B4-BE49-F238E27FC236}">
                <a16:creationId xmlns:a16="http://schemas.microsoft.com/office/drawing/2014/main" id="{A4ECFEF2-ECE3-B147-A9FC-245AD8EA70C0}"/>
              </a:ext>
            </a:extLst>
          </p:cNvPr>
          <p:cNvGrpSpPr/>
          <p:nvPr/>
        </p:nvGrpSpPr>
        <p:grpSpPr>
          <a:xfrm>
            <a:off x="216488" y="618518"/>
            <a:ext cx="8134819" cy="2055609"/>
            <a:chOff x="216488" y="765471"/>
            <a:chExt cx="8134819" cy="2055609"/>
          </a:xfrm>
        </p:grpSpPr>
        <p:sp>
          <p:nvSpPr>
            <p:cNvPr id="18" name="직사각형 17">
              <a:extLst>
                <a:ext uri="{FF2B5EF4-FFF2-40B4-BE49-F238E27FC236}">
                  <a16:creationId xmlns:a16="http://schemas.microsoft.com/office/drawing/2014/main" id="{7CCD559E-7FFF-8947-8FD1-7EB2E63377EE}"/>
                </a:ext>
              </a:extLst>
            </p:cNvPr>
            <p:cNvSpPr/>
            <p:nvPr/>
          </p:nvSpPr>
          <p:spPr>
            <a:xfrm>
              <a:off x="216488" y="765471"/>
              <a:ext cx="5484096" cy="276999"/>
            </a:xfrm>
            <a:prstGeom prst="rect">
              <a:avLst/>
            </a:prstGeom>
          </p:spPr>
          <p:txBody>
            <a:bodyPr wrap="square">
              <a:spAutoFit/>
            </a:bodyPr>
            <a:lstStyle/>
            <a:p>
              <a:r>
                <a:rPr lang="en-US" altLang="ko-KR" sz="1200" b="1" dirty="0">
                  <a:latin typeface="PT Sans" panose="020B0503020203020204" pitchFamily="34" charset="0"/>
                </a:rPr>
                <a:t>1. Computing and visualizing RDMs for each participant, for each region</a:t>
              </a:r>
            </a:p>
          </p:txBody>
        </p:sp>
        <p:grpSp>
          <p:nvGrpSpPr>
            <p:cNvPr id="40" name="그룹 39">
              <a:extLst>
                <a:ext uri="{FF2B5EF4-FFF2-40B4-BE49-F238E27FC236}">
                  <a16:creationId xmlns:a16="http://schemas.microsoft.com/office/drawing/2014/main" id="{35CCF67E-0F21-C643-A795-6D7596DA9FE5}"/>
                </a:ext>
              </a:extLst>
            </p:cNvPr>
            <p:cNvGrpSpPr/>
            <p:nvPr/>
          </p:nvGrpSpPr>
          <p:grpSpPr>
            <a:xfrm>
              <a:off x="1077868" y="1129080"/>
              <a:ext cx="7273439" cy="1692000"/>
              <a:chOff x="1011965" y="1277016"/>
              <a:chExt cx="7273439" cy="1692000"/>
            </a:xfrm>
          </p:grpSpPr>
          <p:grpSp>
            <p:nvGrpSpPr>
              <p:cNvPr id="37" name="그룹 36">
                <a:extLst>
                  <a:ext uri="{FF2B5EF4-FFF2-40B4-BE49-F238E27FC236}">
                    <a16:creationId xmlns:a16="http://schemas.microsoft.com/office/drawing/2014/main" id="{9A9BB38C-2461-AA44-B4A0-E0B8981C8E1F}"/>
                  </a:ext>
                </a:extLst>
              </p:cNvPr>
              <p:cNvGrpSpPr>
                <a:grpSpLocks noChangeAspect="1"/>
              </p:cNvGrpSpPr>
              <p:nvPr/>
            </p:nvGrpSpPr>
            <p:grpSpPr>
              <a:xfrm>
                <a:off x="1011965" y="1277016"/>
                <a:ext cx="5753529" cy="1692000"/>
                <a:chOff x="797777" y="1380006"/>
                <a:chExt cx="7284542" cy="2142241"/>
              </a:xfrm>
            </p:grpSpPr>
            <p:grpSp>
              <p:nvGrpSpPr>
                <p:cNvPr id="20" name="그룹 19">
                  <a:extLst>
                    <a:ext uri="{FF2B5EF4-FFF2-40B4-BE49-F238E27FC236}">
                      <a16:creationId xmlns:a16="http://schemas.microsoft.com/office/drawing/2014/main" id="{FFB13754-EAAB-C94F-A938-6F0E4D3FA92E}"/>
                    </a:ext>
                  </a:extLst>
                </p:cNvPr>
                <p:cNvGrpSpPr/>
                <p:nvPr/>
              </p:nvGrpSpPr>
              <p:grpSpPr>
                <a:xfrm>
                  <a:off x="797777" y="1380006"/>
                  <a:ext cx="7251163" cy="1159466"/>
                  <a:chOff x="3118134" y="777754"/>
                  <a:chExt cx="7251163" cy="1159466"/>
                </a:xfrm>
              </p:grpSpPr>
              <p:pic>
                <p:nvPicPr>
                  <p:cNvPr id="21" name="그림 20">
                    <a:extLst>
                      <a:ext uri="{FF2B5EF4-FFF2-40B4-BE49-F238E27FC236}">
                        <a16:creationId xmlns:a16="http://schemas.microsoft.com/office/drawing/2014/main" id="{82856210-1921-0541-9DF6-58DDEA215F78}"/>
                      </a:ext>
                    </a:extLst>
                  </p:cNvPr>
                  <p:cNvPicPr>
                    <a:picLocks noChangeAspect="1"/>
                  </p:cNvPicPr>
                  <p:nvPr/>
                </p:nvPicPr>
                <p:blipFill>
                  <a:blip r:embed="rId4"/>
                  <a:stretch>
                    <a:fillRect/>
                  </a:stretch>
                </p:blipFill>
                <p:spPr>
                  <a:xfrm>
                    <a:off x="3118134" y="823557"/>
                    <a:ext cx="1728505" cy="874808"/>
                  </a:xfrm>
                  <a:prstGeom prst="rect">
                    <a:avLst/>
                  </a:prstGeom>
                </p:spPr>
              </p:pic>
              <p:pic>
                <p:nvPicPr>
                  <p:cNvPr id="22" name="그림 21">
                    <a:extLst>
                      <a:ext uri="{FF2B5EF4-FFF2-40B4-BE49-F238E27FC236}">
                        <a16:creationId xmlns:a16="http://schemas.microsoft.com/office/drawing/2014/main" id="{AE931062-2ABE-0F41-9926-80F9E05B4AB9}"/>
                      </a:ext>
                    </a:extLst>
                  </p:cNvPr>
                  <p:cNvPicPr>
                    <a:picLocks noChangeAspect="1"/>
                  </p:cNvPicPr>
                  <p:nvPr/>
                </p:nvPicPr>
                <p:blipFill>
                  <a:blip r:embed="rId5"/>
                  <a:stretch>
                    <a:fillRect/>
                  </a:stretch>
                </p:blipFill>
                <p:spPr>
                  <a:xfrm>
                    <a:off x="4902005" y="898591"/>
                    <a:ext cx="1417204" cy="763198"/>
                  </a:xfrm>
                  <a:prstGeom prst="rect">
                    <a:avLst/>
                  </a:prstGeom>
                </p:spPr>
              </p:pic>
              <p:pic>
                <p:nvPicPr>
                  <p:cNvPr id="23" name="그림 22">
                    <a:extLst>
                      <a:ext uri="{FF2B5EF4-FFF2-40B4-BE49-F238E27FC236}">
                        <a16:creationId xmlns:a16="http://schemas.microsoft.com/office/drawing/2014/main" id="{A1BE82E2-A5EB-0844-9B4B-EE5C8E48ABF6}"/>
                      </a:ext>
                    </a:extLst>
                  </p:cNvPr>
                  <p:cNvPicPr>
                    <a:picLocks noChangeAspect="1"/>
                  </p:cNvPicPr>
                  <p:nvPr/>
                </p:nvPicPr>
                <p:blipFill>
                  <a:blip r:embed="rId6"/>
                  <a:stretch>
                    <a:fillRect/>
                  </a:stretch>
                </p:blipFill>
                <p:spPr>
                  <a:xfrm>
                    <a:off x="6411151" y="777754"/>
                    <a:ext cx="3958146" cy="939744"/>
                  </a:xfrm>
                  <a:prstGeom prst="rect">
                    <a:avLst/>
                  </a:prstGeom>
                </p:spPr>
              </p:pic>
              <p:sp>
                <p:nvSpPr>
                  <p:cNvPr id="24" name="TextBox 23">
                    <a:extLst>
                      <a:ext uri="{FF2B5EF4-FFF2-40B4-BE49-F238E27FC236}">
                        <a16:creationId xmlns:a16="http://schemas.microsoft.com/office/drawing/2014/main" id="{4E2C5153-1BF9-0348-B7A4-4985BEC43C05}"/>
                      </a:ext>
                    </a:extLst>
                  </p:cNvPr>
                  <p:cNvSpPr txBox="1"/>
                  <p:nvPr/>
                </p:nvSpPr>
                <p:spPr>
                  <a:xfrm>
                    <a:off x="3154710" y="1529534"/>
                    <a:ext cx="617501" cy="299016"/>
                  </a:xfrm>
                  <a:prstGeom prst="rect">
                    <a:avLst/>
                  </a:prstGeom>
                  <a:noFill/>
                </p:spPr>
                <p:txBody>
                  <a:bodyPr wrap="none" rtlCol="0">
                    <a:spAutoFit/>
                  </a:bodyPr>
                  <a:lstStyle/>
                  <a:p>
                    <a:r>
                      <a:rPr kumimoji="1" lang="en-US" altLang="ko-KR" sz="900" dirty="0">
                        <a:latin typeface="Helvetica" pitchFamily="2" charset="0"/>
                      </a:rPr>
                      <a:t>x = -5</a:t>
                    </a:r>
                    <a:endParaRPr kumimoji="1" lang="ko-KR" altLang="en-US" sz="900" dirty="0">
                      <a:latin typeface="Helvetica" pitchFamily="2" charset="0"/>
                    </a:endParaRPr>
                  </a:p>
                </p:txBody>
              </p:sp>
              <p:sp>
                <p:nvSpPr>
                  <p:cNvPr id="25" name="TextBox 24">
                    <a:extLst>
                      <a:ext uri="{FF2B5EF4-FFF2-40B4-BE49-F238E27FC236}">
                        <a16:creationId xmlns:a16="http://schemas.microsoft.com/office/drawing/2014/main" id="{5263664A-82CC-3F46-8DC5-C898A31B2F8B}"/>
                      </a:ext>
                    </a:extLst>
                  </p:cNvPr>
                  <p:cNvSpPr txBox="1"/>
                  <p:nvPr/>
                </p:nvSpPr>
                <p:spPr>
                  <a:xfrm>
                    <a:off x="4029968" y="1529533"/>
                    <a:ext cx="314988" cy="292256"/>
                  </a:xfrm>
                  <a:prstGeom prst="rect">
                    <a:avLst/>
                  </a:prstGeom>
                  <a:noFill/>
                </p:spPr>
                <p:txBody>
                  <a:bodyPr wrap="none" rtlCol="0">
                    <a:spAutoFit/>
                  </a:bodyPr>
                  <a:lstStyle/>
                  <a:p>
                    <a:r>
                      <a:rPr kumimoji="1" lang="en-US" altLang="ko-KR" sz="900" dirty="0">
                        <a:latin typeface="Helvetica" pitchFamily="2" charset="0"/>
                      </a:rPr>
                      <a:t>5</a:t>
                    </a:r>
                    <a:endParaRPr kumimoji="1" lang="ko-KR" altLang="en-US" sz="900" dirty="0">
                      <a:latin typeface="Helvetica" pitchFamily="2" charset="0"/>
                    </a:endParaRPr>
                  </a:p>
                </p:txBody>
              </p:sp>
              <p:sp>
                <p:nvSpPr>
                  <p:cNvPr id="26" name="TextBox 25">
                    <a:extLst>
                      <a:ext uri="{FF2B5EF4-FFF2-40B4-BE49-F238E27FC236}">
                        <a16:creationId xmlns:a16="http://schemas.microsoft.com/office/drawing/2014/main" id="{97170133-5583-2546-A3A6-9E9DD78A3977}"/>
                      </a:ext>
                    </a:extLst>
                  </p:cNvPr>
                  <p:cNvSpPr txBox="1"/>
                  <p:nvPr/>
                </p:nvSpPr>
                <p:spPr>
                  <a:xfrm>
                    <a:off x="4935513" y="1565264"/>
                    <a:ext cx="703157" cy="299016"/>
                  </a:xfrm>
                  <a:prstGeom prst="rect">
                    <a:avLst/>
                  </a:prstGeom>
                  <a:noFill/>
                </p:spPr>
                <p:txBody>
                  <a:bodyPr wrap="none" rtlCol="0">
                    <a:spAutoFit/>
                  </a:bodyPr>
                  <a:lstStyle/>
                  <a:p>
                    <a:r>
                      <a:rPr kumimoji="1" lang="en-US" altLang="ko-KR" sz="900" dirty="0">
                        <a:latin typeface="Helvetica" pitchFamily="2" charset="0"/>
                      </a:rPr>
                      <a:t>x = -39</a:t>
                    </a:r>
                    <a:endParaRPr kumimoji="1" lang="ko-KR" altLang="en-US" sz="900" dirty="0">
                      <a:latin typeface="Helvetica" pitchFamily="2" charset="0"/>
                    </a:endParaRPr>
                  </a:p>
                </p:txBody>
              </p:sp>
              <p:sp>
                <p:nvSpPr>
                  <p:cNvPr id="27" name="TextBox 26">
                    <a:extLst>
                      <a:ext uri="{FF2B5EF4-FFF2-40B4-BE49-F238E27FC236}">
                        <a16:creationId xmlns:a16="http://schemas.microsoft.com/office/drawing/2014/main" id="{CE2F6ED8-021D-CF44-8FE2-10A9F8A3B3DE}"/>
                      </a:ext>
                    </a:extLst>
                  </p:cNvPr>
                  <p:cNvSpPr txBox="1"/>
                  <p:nvPr/>
                </p:nvSpPr>
                <p:spPr>
                  <a:xfrm>
                    <a:off x="5719332" y="1565264"/>
                    <a:ext cx="395574" cy="299016"/>
                  </a:xfrm>
                  <a:prstGeom prst="rect">
                    <a:avLst/>
                  </a:prstGeom>
                  <a:noFill/>
                </p:spPr>
                <p:txBody>
                  <a:bodyPr wrap="none" rtlCol="0">
                    <a:spAutoFit/>
                  </a:bodyPr>
                  <a:lstStyle/>
                  <a:p>
                    <a:r>
                      <a:rPr kumimoji="1" lang="en-US" altLang="ko-KR" sz="900" dirty="0">
                        <a:latin typeface="Helvetica" pitchFamily="2" charset="0"/>
                      </a:rPr>
                      <a:t>39</a:t>
                    </a:r>
                    <a:endParaRPr kumimoji="1" lang="ko-KR" altLang="en-US" sz="900" dirty="0">
                      <a:latin typeface="Helvetica" pitchFamily="2" charset="0"/>
                    </a:endParaRPr>
                  </a:p>
                </p:txBody>
              </p:sp>
              <p:sp>
                <p:nvSpPr>
                  <p:cNvPr id="28" name="TextBox 27">
                    <a:extLst>
                      <a:ext uri="{FF2B5EF4-FFF2-40B4-BE49-F238E27FC236}">
                        <a16:creationId xmlns:a16="http://schemas.microsoft.com/office/drawing/2014/main" id="{EBE56F0B-4351-734C-BA82-7396710F812A}"/>
                      </a:ext>
                    </a:extLst>
                  </p:cNvPr>
                  <p:cNvSpPr txBox="1"/>
                  <p:nvPr/>
                </p:nvSpPr>
                <p:spPr>
                  <a:xfrm>
                    <a:off x="6474972" y="1638204"/>
                    <a:ext cx="617502" cy="299016"/>
                  </a:xfrm>
                  <a:prstGeom prst="rect">
                    <a:avLst/>
                  </a:prstGeom>
                  <a:noFill/>
                </p:spPr>
                <p:txBody>
                  <a:bodyPr wrap="none" rtlCol="0">
                    <a:spAutoFit/>
                  </a:bodyPr>
                  <a:lstStyle/>
                  <a:p>
                    <a:pPr algn="ctr"/>
                    <a:r>
                      <a:rPr kumimoji="1" lang="en-US" altLang="ko-KR" sz="900" dirty="0">
                        <a:latin typeface="Helvetica" pitchFamily="2" charset="0"/>
                      </a:rPr>
                      <a:t>z = -5</a:t>
                    </a:r>
                    <a:endParaRPr kumimoji="1" lang="ko-KR" altLang="en-US" sz="900" dirty="0">
                      <a:latin typeface="Helvetica" pitchFamily="2" charset="0"/>
                    </a:endParaRPr>
                  </a:p>
                </p:txBody>
              </p:sp>
              <p:sp>
                <p:nvSpPr>
                  <p:cNvPr id="29" name="TextBox 28">
                    <a:extLst>
                      <a:ext uri="{FF2B5EF4-FFF2-40B4-BE49-F238E27FC236}">
                        <a16:creationId xmlns:a16="http://schemas.microsoft.com/office/drawing/2014/main" id="{677C8A0D-CF41-6646-B45A-A6348B6AAD6D}"/>
                      </a:ext>
                    </a:extLst>
                  </p:cNvPr>
                  <p:cNvSpPr txBox="1"/>
                  <p:nvPr/>
                </p:nvSpPr>
                <p:spPr>
                  <a:xfrm>
                    <a:off x="7271440" y="1638204"/>
                    <a:ext cx="314989" cy="292256"/>
                  </a:xfrm>
                  <a:prstGeom prst="rect">
                    <a:avLst/>
                  </a:prstGeom>
                  <a:noFill/>
                </p:spPr>
                <p:txBody>
                  <a:bodyPr wrap="none" rtlCol="0">
                    <a:spAutoFit/>
                  </a:bodyPr>
                  <a:lstStyle/>
                  <a:p>
                    <a:pPr algn="ctr"/>
                    <a:r>
                      <a:rPr kumimoji="1" lang="en-US" altLang="ko-KR" sz="900" dirty="0">
                        <a:latin typeface="Helvetica" pitchFamily="2" charset="0"/>
                      </a:rPr>
                      <a:t>4</a:t>
                    </a:r>
                    <a:endParaRPr kumimoji="1" lang="ko-KR" altLang="en-US" sz="900" dirty="0">
                      <a:latin typeface="Helvetica" pitchFamily="2" charset="0"/>
                    </a:endParaRPr>
                  </a:p>
                </p:txBody>
              </p:sp>
              <p:sp>
                <p:nvSpPr>
                  <p:cNvPr id="30" name="TextBox 29">
                    <a:extLst>
                      <a:ext uri="{FF2B5EF4-FFF2-40B4-BE49-F238E27FC236}">
                        <a16:creationId xmlns:a16="http://schemas.microsoft.com/office/drawing/2014/main" id="{0CBC7A47-4456-DB48-8E6A-23A8FE077ECD}"/>
                      </a:ext>
                    </a:extLst>
                  </p:cNvPr>
                  <p:cNvSpPr txBox="1"/>
                  <p:nvPr/>
                </p:nvSpPr>
                <p:spPr>
                  <a:xfrm>
                    <a:off x="7884090" y="1638204"/>
                    <a:ext cx="395575" cy="299016"/>
                  </a:xfrm>
                  <a:prstGeom prst="rect">
                    <a:avLst/>
                  </a:prstGeom>
                  <a:noFill/>
                </p:spPr>
                <p:txBody>
                  <a:bodyPr wrap="none" rtlCol="0">
                    <a:spAutoFit/>
                  </a:bodyPr>
                  <a:lstStyle/>
                  <a:p>
                    <a:pPr algn="ctr"/>
                    <a:r>
                      <a:rPr kumimoji="1" lang="en-US" altLang="ko-KR" sz="900" dirty="0">
                        <a:latin typeface="Helvetica" pitchFamily="2" charset="0"/>
                      </a:rPr>
                      <a:t>14</a:t>
                    </a:r>
                    <a:endParaRPr kumimoji="1" lang="ko-KR" altLang="en-US" sz="900" dirty="0">
                      <a:latin typeface="Helvetica" pitchFamily="2" charset="0"/>
                    </a:endParaRPr>
                  </a:p>
                </p:txBody>
              </p:sp>
              <p:sp>
                <p:nvSpPr>
                  <p:cNvPr id="31" name="TextBox 30">
                    <a:extLst>
                      <a:ext uri="{FF2B5EF4-FFF2-40B4-BE49-F238E27FC236}">
                        <a16:creationId xmlns:a16="http://schemas.microsoft.com/office/drawing/2014/main" id="{06608D53-FC73-F744-8647-4C782C28C2B2}"/>
                      </a:ext>
                    </a:extLst>
                  </p:cNvPr>
                  <p:cNvSpPr txBox="1"/>
                  <p:nvPr/>
                </p:nvSpPr>
                <p:spPr>
                  <a:xfrm>
                    <a:off x="8529303" y="1638204"/>
                    <a:ext cx="395575" cy="299016"/>
                  </a:xfrm>
                  <a:prstGeom prst="rect">
                    <a:avLst/>
                  </a:prstGeom>
                  <a:noFill/>
                </p:spPr>
                <p:txBody>
                  <a:bodyPr wrap="none" rtlCol="0">
                    <a:spAutoFit/>
                  </a:bodyPr>
                  <a:lstStyle/>
                  <a:p>
                    <a:pPr algn="ctr"/>
                    <a:r>
                      <a:rPr kumimoji="1" lang="en-US" altLang="ko-KR" sz="900" dirty="0">
                        <a:latin typeface="Helvetica" pitchFamily="2" charset="0"/>
                      </a:rPr>
                      <a:t>23</a:t>
                    </a:r>
                    <a:endParaRPr kumimoji="1" lang="ko-KR" altLang="en-US" sz="900" dirty="0">
                      <a:latin typeface="Helvetica" pitchFamily="2" charset="0"/>
                    </a:endParaRPr>
                  </a:p>
                </p:txBody>
              </p:sp>
              <p:sp>
                <p:nvSpPr>
                  <p:cNvPr id="32" name="TextBox 31">
                    <a:extLst>
                      <a:ext uri="{FF2B5EF4-FFF2-40B4-BE49-F238E27FC236}">
                        <a16:creationId xmlns:a16="http://schemas.microsoft.com/office/drawing/2014/main" id="{0AB90C7C-01C9-F041-80E1-49968A735DED}"/>
                      </a:ext>
                    </a:extLst>
                  </p:cNvPr>
                  <p:cNvSpPr txBox="1"/>
                  <p:nvPr/>
                </p:nvSpPr>
                <p:spPr>
                  <a:xfrm>
                    <a:off x="9166491" y="1638204"/>
                    <a:ext cx="395575" cy="299016"/>
                  </a:xfrm>
                  <a:prstGeom prst="rect">
                    <a:avLst/>
                  </a:prstGeom>
                  <a:noFill/>
                </p:spPr>
                <p:txBody>
                  <a:bodyPr wrap="none" rtlCol="0">
                    <a:spAutoFit/>
                  </a:bodyPr>
                  <a:lstStyle/>
                  <a:p>
                    <a:pPr algn="ctr"/>
                    <a:r>
                      <a:rPr kumimoji="1" lang="en-US" altLang="ko-KR" sz="900" dirty="0">
                        <a:latin typeface="Helvetica" pitchFamily="2" charset="0"/>
                      </a:rPr>
                      <a:t>33</a:t>
                    </a:r>
                    <a:endParaRPr kumimoji="1" lang="ko-KR" altLang="en-US" sz="900" dirty="0">
                      <a:latin typeface="Helvetica" pitchFamily="2" charset="0"/>
                    </a:endParaRPr>
                  </a:p>
                </p:txBody>
              </p:sp>
              <p:sp>
                <p:nvSpPr>
                  <p:cNvPr id="33" name="TextBox 32">
                    <a:extLst>
                      <a:ext uri="{FF2B5EF4-FFF2-40B4-BE49-F238E27FC236}">
                        <a16:creationId xmlns:a16="http://schemas.microsoft.com/office/drawing/2014/main" id="{EF03A59B-92D2-3943-AAE6-84314518046F}"/>
                      </a:ext>
                    </a:extLst>
                  </p:cNvPr>
                  <p:cNvSpPr txBox="1"/>
                  <p:nvPr/>
                </p:nvSpPr>
                <p:spPr>
                  <a:xfrm>
                    <a:off x="9820847" y="1638204"/>
                    <a:ext cx="395575" cy="299016"/>
                  </a:xfrm>
                  <a:prstGeom prst="rect">
                    <a:avLst/>
                  </a:prstGeom>
                  <a:noFill/>
                </p:spPr>
                <p:txBody>
                  <a:bodyPr wrap="none" rtlCol="0">
                    <a:spAutoFit/>
                  </a:bodyPr>
                  <a:lstStyle/>
                  <a:p>
                    <a:pPr algn="ctr"/>
                    <a:r>
                      <a:rPr kumimoji="1" lang="en-US" altLang="ko-KR" sz="900" dirty="0">
                        <a:latin typeface="Helvetica" pitchFamily="2" charset="0"/>
                      </a:rPr>
                      <a:t>42</a:t>
                    </a:r>
                    <a:endParaRPr kumimoji="1" lang="ko-KR" altLang="en-US" sz="900" dirty="0">
                      <a:latin typeface="Helvetica" pitchFamily="2" charset="0"/>
                    </a:endParaRPr>
                  </a:p>
                </p:txBody>
              </p:sp>
            </p:grpSp>
            <p:grpSp>
              <p:nvGrpSpPr>
                <p:cNvPr id="36" name="그룹 35">
                  <a:extLst>
                    <a:ext uri="{FF2B5EF4-FFF2-40B4-BE49-F238E27FC236}">
                      <a16:creationId xmlns:a16="http://schemas.microsoft.com/office/drawing/2014/main" id="{E738A4C0-84B2-8F42-BBC0-BFE8950C08AD}"/>
                    </a:ext>
                  </a:extLst>
                </p:cNvPr>
                <p:cNvGrpSpPr/>
                <p:nvPr/>
              </p:nvGrpSpPr>
              <p:grpSpPr>
                <a:xfrm>
                  <a:off x="797777" y="2582503"/>
                  <a:ext cx="7284542" cy="939744"/>
                  <a:chOff x="1193194" y="2426393"/>
                  <a:chExt cx="7284542" cy="939744"/>
                </a:xfrm>
              </p:grpSpPr>
              <p:pic>
                <p:nvPicPr>
                  <p:cNvPr id="19" name="그림 18">
                    <a:extLst>
                      <a:ext uri="{FF2B5EF4-FFF2-40B4-BE49-F238E27FC236}">
                        <a16:creationId xmlns:a16="http://schemas.microsoft.com/office/drawing/2014/main" id="{584FB626-DBC9-D940-AAEB-2550AF16F808}"/>
                      </a:ext>
                    </a:extLst>
                  </p:cNvPr>
                  <p:cNvPicPr>
                    <a:picLocks noChangeAspect="1"/>
                  </p:cNvPicPr>
                  <p:nvPr/>
                </p:nvPicPr>
                <p:blipFill>
                  <a:blip r:embed="rId7"/>
                  <a:stretch>
                    <a:fillRect/>
                  </a:stretch>
                </p:blipFill>
                <p:spPr>
                  <a:xfrm>
                    <a:off x="4476790" y="2426393"/>
                    <a:ext cx="4000946" cy="939744"/>
                  </a:xfrm>
                  <a:prstGeom prst="rect">
                    <a:avLst/>
                  </a:prstGeom>
                </p:spPr>
              </p:pic>
              <p:pic>
                <p:nvPicPr>
                  <p:cNvPr id="34" name="그림 33">
                    <a:extLst>
                      <a:ext uri="{FF2B5EF4-FFF2-40B4-BE49-F238E27FC236}">
                        <a16:creationId xmlns:a16="http://schemas.microsoft.com/office/drawing/2014/main" id="{3CA5AB61-5158-5C4E-AB05-FD07B00BDA7D}"/>
                      </a:ext>
                    </a:extLst>
                  </p:cNvPr>
                  <p:cNvPicPr>
                    <a:picLocks noChangeAspect="1"/>
                  </p:cNvPicPr>
                  <p:nvPr/>
                </p:nvPicPr>
                <p:blipFill>
                  <a:blip r:embed="rId8"/>
                  <a:stretch>
                    <a:fillRect/>
                  </a:stretch>
                </p:blipFill>
                <p:spPr>
                  <a:xfrm>
                    <a:off x="2977065" y="2530185"/>
                    <a:ext cx="1417204" cy="729444"/>
                  </a:xfrm>
                  <a:prstGeom prst="rect">
                    <a:avLst/>
                  </a:prstGeom>
                </p:spPr>
              </p:pic>
              <p:pic>
                <p:nvPicPr>
                  <p:cNvPr id="35" name="그림 34">
                    <a:extLst>
                      <a:ext uri="{FF2B5EF4-FFF2-40B4-BE49-F238E27FC236}">
                        <a16:creationId xmlns:a16="http://schemas.microsoft.com/office/drawing/2014/main" id="{CC45084A-9928-B445-B54D-9A24933A24DD}"/>
                      </a:ext>
                    </a:extLst>
                  </p:cNvPr>
                  <p:cNvPicPr>
                    <a:picLocks noChangeAspect="1"/>
                  </p:cNvPicPr>
                  <p:nvPr/>
                </p:nvPicPr>
                <p:blipFill>
                  <a:blip r:embed="rId9"/>
                  <a:stretch>
                    <a:fillRect/>
                  </a:stretch>
                </p:blipFill>
                <p:spPr>
                  <a:xfrm>
                    <a:off x="1193194" y="2469185"/>
                    <a:ext cx="1711999" cy="864000"/>
                  </a:xfrm>
                  <a:prstGeom prst="rect">
                    <a:avLst/>
                  </a:prstGeom>
                </p:spPr>
              </p:pic>
            </p:grpSp>
          </p:grpSp>
          <p:sp>
            <p:nvSpPr>
              <p:cNvPr id="38" name="직사각형 37">
                <a:extLst>
                  <a:ext uri="{FF2B5EF4-FFF2-40B4-BE49-F238E27FC236}">
                    <a16:creationId xmlns:a16="http://schemas.microsoft.com/office/drawing/2014/main" id="{719CE946-E42D-3544-94EE-F659C4724CF6}"/>
                  </a:ext>
                </a:extLst>
              </p:cNvPr>
              <p:cNvSpPr/>
              <p:nvPr/>
            </p:nvSpPr>
            <p:spPr>
              <a:xfrm>
                <a:off x="7023520" y="1396854"/>
                <a:ext cx="1261884" cy="507831"/>
              </a:xfrm>
              <a:prstGeom prst="rect">
                <a:avLst/>
              </a:prstGeom>
            </p:spPr>
            <p:txBody>
              <a:bodyPr wrap="none">
                <a:spAutoFit/>
              </a:bodyPr>
              <a:lstStyle/>
              <a:p>
                <a:r>
                  <a:rPr kumimoji="1" lang="en-US" altLang="ko-KR" sz="900" dirty="0">
                    <a:latin typeface="Helvetica" pitchFamily="2" charset="0"/>
                  </a:rPr>
                  <a:t>Whole-brain mask </a:t>
                </a:r>
                <a:br>
                  <a:rPr kumimoji="1" lang="en-US" altLang="ko-KR" sz="900" dirty="0">
                    <a:latin typeface="Helvetica" pitchFamily="2" charset="0"/>
                  </a:rPr>
                </a:br>
                <a:r>
                  <a:rPr kumimoji="1" lang="en-US" altLang="ko-KR" sz="900" dirty="0">
                    <a:latin typeface="Helvetica" pitchFamily="2" charset="0"/>
                  </a:rPr>
                  <a:t>based on </a:t>
                </a:r>
                <a:r>
                  <a:rPr kumimoji="1" lang="en-US" altLang="ko-KR" sz="900" dirty="0" err="1">
                    <a:latin typeface="Helvetica" pitchFamily="2" charset="0"/>
                  </a:rPr>
                  <a:t>neurosynth</a:t>
                </a:r>
                <a:endParaRPr kumimoji="1" lang="en-US" altLang="ko-KR" sz="900" dirty="0">
                  <a:latin typeface="Helvetica" pitchFamily="2" charset="0"/>
                </a:endParaRPr>
              </a:p>
              <a:p>
                <a:r>
                  <a:rPr kumimoji="1" lang="en-US" altLang="ko-KR" sz="900" dirty="0">
                    <a:latin typeface="Helvetica" pitchFamily="2" charset="0"/>
                  </a:rPr>
                  <a:t>(Woo et al., 2014)</a:t>
                </a:r>
                <a:endParaRPr lang="ko-KR" altLang="en-US" sz="900" dirty="0"/>
              </a:p>
            </p:txBody>
          </p:sp>
          <p:sp>
            <p:nvSpPr>
              <p:cNvPr id="39" name="TextBox 38">
                <a:extLst>
                  <a:ext uri="{FF2B5EF4-FFF2-40B4-BE49-F238E27FC236}">
                    <a16:creationId xmlns:a16="http://schemas.microsoft.com/office/drawing/2014/main" id="{6330B4E4-60A8-C643-A453-93B8C7B8E519}"/>
                  </a:ext>
                </a:extLst>
              </p:cNvPr>
              <p:cNvSpPr txBox="1"/>
              <p:nvPr/>
            </p:nvSpPr>
            <p:spPr>
              <a:xfrm>
                <a:off x="7023520" y="2273660"/>
                <a:ext cx="678391" cy="646331"/>
              </a:xfrm>
              <a:prstGeom prst="rect">
                <a:avLst/>
              </a:prstGeom>
              <a:noFill/>
            </p:spPr>
            <p:txBody>
              <a:bodyPr wrap="none" rtlCol="0">
                <a:spAutoFit/>
              </a:bodyPr>
              <a:lstStyle/>
              <a:p>
                <a:r>
                  <a:rPr kumimoji="1" lang="en-US" altLang="ko-KR" sz="900" dirty="0">
                    <a:solidFill>
                      <a:srgbClr val="66C2A5"/>
                    </a:solidFill>
                    <a:latin typeface="Helvetica" pitchFamily="2" charset="0"/>
                  </a:rPr>
                  <a:t>aMCC</a:t>
                </a:r>
              </a:p>
              <a:p>
                <a:r>
                  <a:rPr kumimoji="1" lang="en-US" altLang="ko-KR" sz="900" dirty="0">
                    <a:solidFill>
                      <a:srgbClr val="FDAE61"/>
                    </a:solidFill>
                    <a:latin typeface="Helvetica" pitchFamily="2" charset="0"/>
                  </a:rPr>
                  <a:t>aINS</a:t>
                </a:r>
              </a:p>
              <a:p>
                <a:r>
                  <a:rPr kumimoji="1" lang="en-US" altLang="ko-KR" sz="900" dirty="0">
                    <a:solidFill>
                      <a:srgbClr val="D53E4F"/>
                    </a:solidFill>
                    <a:latin typeface="Helvetica" pitchFamily="2" charset="0"/>
                  </a:rPr>
                  <a:t>S2/dpINS</a:t>
                </a:r>
              </a:p>
              <a:p>
                <a:r>
                  <a:rPr kumimoji="1" lang="en-US" altLang="ko-KR" sz="900" dirty="0">
                    <a:solidFill>
                      <a:srgbClr val="3288BD"/>
                    </a:solidFill>
                    <a:latin typeface="Helvetica" pitchFamily="2" charset="0"/>
                  </a:rPr>
                  <a:t>TPJ</a:t>
                </a:r>
                <a:endParaRPr kumimoji="1" lang="en-US" altLang="ko-KR" sz="900" dirty="0">
                  <a:solidFill>
                    <a:srgbClr val="D53E4F"/>
                  </a:solidFill>
                  <a:latin typeface="Helvetica" pitchFamily="2" charset="0"/>
                </a:endParaRPr>
              </a:p>
            </p:txBody>
          </p:sp>
        </p:grpSp>
      </p:grpSp>
      <p:sp>
        <p:nvSpPr>
          <p:cNvPr id="41" name="직사각형 40">
            <a:extLst>
              <a:ext uri="{FF2B5EF4-FFF2-40B4-BE49-F238E27FC236}">
                <a16:creationId xmlns:a16="http://schemas.microsoft.com/office/drawing/2014/main" id="{416C84EE-F885-2044-BF79-8A58EC0641E4}"/>
              </a:ext>
            </a:extLst>
          </p:cNvPr>
          <p:cNvSpPr/>
          <p:nvPr/>
        </p:nvSpPr>
        <p:spPr>
          <a:xfrm>
            <a:off x="212766" y="2892217"/>
            <a:ext cx="5484096" cy="276999"/>
          </a:xfrm>
          <a:prstGeom prst="rect">
            <a:avLst/>
          </a:prstGeom>
        </p:spPr>
        <p:txBody>
          <a:bodyPr wrap="square">
            <a:spAutoFit/>
          </a:bodyPr>
          <a:lstStyle/>
          <a:p>
            <a:r>
              <a:rPr lang="en-US" altLang="ko-KR" sz="1200" b="1" dirty="0">
                <a:latin typeface="PT Sans" panose="020B0503020203020204" pitchFamily="34" charset="0"/>
              </a:rPr>
              <a:t>2. Computing four model RDMs with these ROI RDMs</a:t>
            </a:r>
          </a:p>
        </p:txBody>
      </p:sp>
      <p:sp>
        <p:nvSpPr>
          <p:cNvPr id="42" name="직사각형 41">
            <a:extLst>
              <a:ext uri="{FF2B5EF4-FFF2-40B4-BE49-F238E27FC236}">
                <a16:creationId xmlns:a16="http://schemas.microsoft.com/office/drawing/2014/main" id="{B272FA8B-0CAC-9740-B4E9-7BB5A24EA0BA}"/>
              </a:ext>
            </a:extLst>
          </p:cNvPr>
          <p:cNvSpPr/>
          <p:nvPr/>
        </p:nvSpPr>
        <p:spPr>
          <a:xfrm>
            <a:off x="907739" y="3300166"/>
            <a:ext cx="2021707" cy="769441"/>
          </a:xfrm>
          <a:prstGeom prst="rect">
            <a:avLst/>
          </a:prstGeom>
        </p:spPr>
        <p:txBody>
          <a:bodyPr wrap="none">
            <a:spAutoFit/>
          </a:bodyPr>
          <a:lstStyle/>
          <a:p>
            <a:pPr marL="228600" indent="-228600">
              <a:buAutoNum type="arabicParenR"/>
            </a:pPr>
            <a:r>
              <a:rPr kumimoji="1" lang="en-US" altLang="ko-KR" sz="1100" dirty="0">
                <a:latin typeface="Helvetica" pitchFamily="2" charset="0"/>
              </a:rPr>
              <a:t>Heat vs. others</a:t>
            </a:r>
          </a:p>
          <a:p>
            <a:pPr marL="228600" indent="-228600">
              <a:buAutoNum type="arabicParenR"/>
            </a:pPr>
            <a:r>
              <a:rPr kumimoji="1" lang="en-US" altLang="ko-KR" sz="1100" dirty="0">
                <a:latin typeface="Helvetica" pitchFamily="2" charset="0"/>
              </a:rPr>
              <a:t>Rejection vs. others</a:t>
            </a:r>
          </a:p>
          <a:p>
            <a:pPr marL="228600" indent="-228600">
              <a:buAutoNum type="arabicParenR"/>
            </a:pPr>
            <a:r>
              <a:rPr kumimoji="1" lang="en-US" altLang="ko-KR" sz="1100" dirty="0">
                <a:latin typeface="Helvetica" pitchFamily="2" charset="0"/>
              </a:rPr>
              <a:t>Physical vs. social</a:t>
            </a:r>
          </a:p>
          <a:p>
            <a:pPr marL="228600" indent="-228600">
              <a:buAutoNum type="arabicParenR"/>
            </a:pPr>
            <a:r>
              <a:rPr kumimoji="1" lang="en-US" altLang="ko-KR" sz="1100" dirty="0">
                <a:latin typeface="Helvetica" pitchFamily="2" charset="0"/>
              </a:rPr>
              <a:t>Aversive vs. non-aversive</a:t>
            </a:r>
            <a:endParaRPr lang="ko-KR" altLang="en-US" sz="1100" dirty="0"/>
          </a:p>
        </p:txBody>
      </p:sp>
      <p:pic>
        <p:nvPicPr>
          <p:cNvPr id="43" name="그림 42">
            <a:extLst>
              <a:ext uri="{FF2B5EF4-FFF2-40B4-BE49-F238E27FC236}">
                <a16:creationId xmlns:a16="http://schemas.microsoft.com/office/drawing/2014/main" id="{6768D42D-1DA8-F143-A932-D2A6A5BB983F}"/>
              </a:ext>
            </a:extLst>
          </p:cNvPr>
          <p:cNvPicPr>
            <a:picLocks noChangeAspect="1"/>
          </p:cNvPicPr>
          <p:nvPr/>
        </p:nvPicPr>
        <p:blipFill>
          <a:blip r:embed="rId10"/>
          <a:stretch>
            <a:fillRect/>
          </a:stretch>
        </p:blipFill>
        <p:spPr>
          <a:xfrm>
            <a:off x="3292013" y="3211016"/>
            <a:ext cx="4475801" cy="1020093"/>
          </a:xfrm>
          <a:prstGeom prst="rect">
            <a:avLst/>
          </a:prstGeom>
        </p:spPr>
      </p:pic>
      <p:sp>
        <p:nvSpPr>
          <p:cNvPr id="44" name="직사각형 43">
            <a:extLst>
              <a:ext uri="{FF2B5EF4-FFF2-40B4-BE49-F238E27FC236}">
                <a16:creationId xmlns:a16="http://schemas.microsoft.com/office/drawing/2014/main" id="{41057610-10B2-6341-B5A9-8B18F1D5F9AA}"/>
              </a:ext>
            </a:extLst>
          </p:cNvPr>
          <p:cNvSpPr/>
          <p:nvPr/>
        </p:nvSpPr>
        <p:spPr>
          <a:xfrm>
            <a:off x="212766" y="4381071"/>
            <a:ext cx="9034604" cy="292388"/>
          </a:xfrm>
          <a:prstGeom prst="rect">
            <a:avLst/>
          </a:prstGeom>
        </p:spPr>
        <p:txBody>
          <a:bodyPr wrap="square">
            <a:spAutoFit/>
          </a:bodyPr>
          <a:lstStyle/>
          <a:p>
            <a:r>
              <a:rPr lang="en-US" altLang="ko-KR" sz="1300" b="1" dirty="0">
                <a:solidFill>
                  <a:srgbClr val="C00000"/>
                </a:solidFill>
                <a:latin typeface="PT Sans" panose="020B0503020203020204" pitchFamily="34" charset="0"/>
              </a:rPr>
              <a:t>Question: </a:t>
            </a:r>
            <a:r>
              <a:rPr lang="en-US" altLang="ko-KR" sz="1300" dirty="0">
                <a:solidFill>
                  <a:srgbClr val="C00000"/>
                </a:solidFill>
                <a:latin typeface="PT Sans" panose="020B0503020203020204" pitchFamily="34" charset="0"/>
              </a:rPr>
              <a:t>Which one of these is the best-supported model based on the representational similarity patterns from data? </a:t>
            </a:r>
          </a:p>
        </p:txBody>
      </p:sp>
    </p:spTree>
    <p:extLst>
      <p:ext uri="{BB962C8B-B14F-4D97-AF65-F5344CB8AC3E}">
        <p14:creationId xmlns:p14="http://schemas.microsoft.com/office/powerpoint/2010/main" val="26093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04501149-A0FB-9543-9B9D-C2A5574F8344}"/>
              </a:ext>
            </a:extLst>
          </p:cNvPr>
          <p:cNvGrpSpPr/>
          <p:nvPr/>
        </p:nvGrpSpPr>
        <p:grpSpPr>
          <a:xfrm>
            <a:off x="4326751" y="2768690"/>
            <a:ext cx="4129657" cy="2061256"/>
            <a:chOff x="4483506" y="2771023"/>
            <a:chExt cx="4129657" cy="2061256"/>
          </a:xfrm>
        </p:grpSpPr>
        <p:pic>
          <p:nvPicPr>
            <p:cNvPr id="8" name="그림 7">
              <a:extLst>
                <a:ext uri="{FF2B5EF4-FFF2-40B4-BE49-F238E27FC236}">
                  <a16:creationId xmlns:a16="http://schemas.microsoft.com/office/drawing/2014/main" id="{37EC4072-C0AD-274D-87F8-BBA872A12466}"/>
                </a:ext>
              </a:extLst>
            </p:cNvPr>
            <p:cNvPicPr>
              <a:picLocks noChangeAspect="1"/>
            </p:cNvPicPr>
            <p:nvPr/>
          </p:nvPicPr>
          <p:blipFill>
            <a:blip r:embed="rId2"/>
            <a:stretch>
              <a:fillRect/>
            </a:stretch>
          </p:blipFill>
          <p:spPr>
            <a:xfrm>
              <a:off x="4820158" y="2771023"/>
              <a:ext cx="3499927" cy="1688018"/>
            </a:xfrm>
            <a:prstGeom prst="rect">
              <a:avLst/>
            </a:prstGeom>
          </p:spPr>
        </p:pic>
        <p:sp>
          <p:nvSpPr>
            <p:cNvPr id="19" name="직사각형 18">
              <a:extLst>
                <a:ext uri="{FF2B5EF4-FFF2-40B4-BE49-F238E27FC236}">
                  <a16:creationId xmlns:a16="http://schemas.microsoft.com/office/drawing/2014/main" id="{A20275DD-D875-7E4A-A9AE-D26ED753056A}"/>
                </a:ext>
              </a:extLst>
            </p:cNvPr>
            <p:cNvSpPr/>
            <p:nvPr/>
          </p:nvSpPr>
          <p:spPr>
            <a:xfrm>
              <a:off x="4483506" y="4324448"/>
              <a:ext cx="4129657" cy="507831"/>
            </a:xfrm>
            <a:prstGeom prst="rect">
              <a:avLst/>
            </a:prstGeom>
          </p:spPr>
          <p:txBody>
            <a:bodyPr wrap="none">
              <a:spAutoFit/>
            </a:bodyPr>
            <a:lstStyle/>
            <a:p>
              <a:pPr algn="ctr"/>
              <a:r>
                <a:rPr lang="en-US" altLang="ko-Kore-KR" sz="900" b="1" dirty="0">
                  <a:solidFill>
                    <a:srgbClr val="111111"/>
                  </a:solidFill>
                  <a:latin typeface="Roboto"/>
                </a:rPr>
                <a:t>Tonotopy</a:t>
              </a:r>
              <a:r>
                <a:rPr lang="en-US" altLang="ko-Kore-KR" sz="900" dirty="0">
                  <a:solidFill>
                    <a:srgbClr val="111111"/>
                  </a:solidFill>
                  <a:latin typeface="Roboto"/>
                </a:rPr>
                <a:t> </a:t>
              </a:r>
            </a:p>
            <a:p>
              <a:pPr algn="ctr"/>
              <a:r>
                <a:rPr lang="en-US" altLang="ko-Kore-KR" sz="900" dirty="0">
                  <a:solidFill>
                    <a:srgbClr val="111111"/>
                  </a:solidFill>
                  <a:latin typeface="Roboto"/>
                </a:rPr>
                <a:t>from </a:t>
              </a:r>
              <a:r>
                <a:rPr lang="en-US" altLang="ko-Kore-KR" sz="900" dirty="0">
                  <a:solidFill>
                    <a:srgbClr val="111111"/>
                  </a:solidFill>
                  <a:latin typeface="Roboto"/>
                  <a:hlinkClick r:id="rId3"/>
                </a:rPr>
                <a:t>https://medium.com/@mosaicofminds/maps-in-the-brain-f236998d544f</a:t>
              </a:r>
              <a:endParaRPr lang="en-US" altLang="ko-Kore-KR" sz="900" dirty="0">
                <a:solidFill>
                  <a:srgbClr val="111111"/>
                </a:solidFill>
                <a:latin typeface="Roboto"/>
              </a:endParaRPr>
            </a:p>
            <a:p>
              <a:pPr algn="ctr"/>
              <a:endParaRPr lang="en-US" altLang="ko-Kore-KR" sz="900" b="0" i="0" dirty="0">
                <a:solidFill>
                  <a:srgbClr val="111111"/>
                </a:solidFill>
                <a:effectLst/>
                <a:latin typeface="Roboto"/>
              </a:endParaRPr>
            </a:p>
          </p:txBody>
        </p:sp>
      </p:grpSp>
      <p:grpSp>
        <p:nvGrpSpPr>
          <p:cNvPr id="32" name="그룹 31">
            <a:extLst>
              <a:ext uri="{FF2B5EF4-FFF2-40B4-BE49-F238E27FC236}">
                <a16:creationId xmlns:a16="http://schemas.microsoft.com/office/drawing/2014/main" id="{1F8A523C-4CBD-064F-8207-86ADFE7C1021}"/>
              </a:ext>
            </a:extLst>
          </p:cNvPr>
          <p:cNvGrpSpPr/>
          <p:nvPr/>
        </p:nvGrpSpPr>
        <p:grpSpPr>
          <a:xfrm>
            <a:off x="1" y="-2"/>
            <a:ext cx="9144000" cy="5143502"/>
            <a:chOff x="0" y="-2"/>
            <a:chExt cx="12192001" cy="6864451"/>
          </a:xfrm>
        </p:grpSpPr>
        <p:pic>
          <p:nvPicPr>
            <p:cNvPr id="33" name="그림 32">
              <a:extLst>
                <a:ext uri="{FF2B5EF4-FFF2-40B4-BE49-F238E27FC236}">
                  <a16:creationId xmlns:a16="http://schemas.microsoft.com/office/drawing/2014/main" id="{0A1914BB-BF8A-424C-95A0-ED838876E3D3}"/>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34" name="직사각형 33">
              <a:extLst>
                <a:ext uri="{FF2B5EF4-FFF2-40B4-BE49-F238E27FC236}">
                  <a16:creationId xmlns:a16="http://schemas.microsoft.com/office/drawing/2014/main" id="{5011B89C-3743-9F45-85C0-50F2C16EBB6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1897507"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6DFF9DA-E618-D94A-B1CE-C3CE01DEBC7C}"/>
              </a:ext>
            </a:extLst>
          </p:cNvPr>
          <p:cNvSpPr txBox="1"/>
          <p:nvPr/>
        </p:nvSpPr>
        <p:spPr>
          <a:xfrm>
            <a:off x="3117669" y="2098766"/>
            <a:ext cx="184731" cy="300082"/>
          </a:xfrm>
          <a:prstGeom prst="rect">
            <a:avLst/>
          </a:prstGeom>
          <a:noFill/>
        </p:spPr>
        <p:txBody>
          <a:bodyPr wrap="none" rtlCol="0">
            <a:spAutoFit/>
          </a:bodyPr>
          <a:lstStyle/>
          <a:p>
            <a:endParaRPr kumimoji="1" lang="ko-Kore-KR" altLang="en-US" dirty="0"/>
          </a:p>
        </p:txBody>
      </p:sp>
      <p:sp>
        <p:nvSpPr>
          <p:cNvPr id="11" name="직사각형 10">
            <a:extLst>
              <a:ext uri="{FF2B5EF4-FFF2-40B4-BE49-F238E27FC236}">
                <a16:creationId xmlns:a16="http://schemas.microsoft.com/office/drawing/2014/main" id="{CAA6B6C9-4BDF-CE41-99F2-3FF86DADA69E}"/>
              </a:ext>
            </a:extLst>
          </p:cNvPr>
          <p:cNvSpPr/>
          <p:nvPr/>
        </p:nvSpPr>
        <p:spPr>
          <a:xfrm>
            <a:off x="264794" y="740284"/>
            <a:ext cx="3924029" cy="338554"/>
          </a:xfrm>
          <a:prstGeom prst="rect">
            <a:avLst/>
          </a:prstGeom>
        </p:spPr>
        <p:txBody>
          <a:bodyPr wrap="square">
            <a:spAutoFit/>
          </a:bodyPr>
          <a:lstStyle/>
          <a:p>
            <a:pPr latinLnBrk="0"/>
            <a:r>
              <a:rPr lang="en-US" altLang="ko-Kore-KR" sz="1600" b="1" dirty="0">
                <a:latin typeface="BM HANNA Air OTF" panose="020B0600000101010101" pitchFamily="34" charset="-127"/>
                <a:ea typeface="BM HANNA Air OTF" panose="020B0600000101010101" pitchFamily="34" charset="-127"/>
              </a:rPr>
              <a:t>Simple forms of brain representation</a:t>
            </a:r>
            <a:endParaRPr lang="en-US" altLang="ko-Kore-KR" sz="1400" dirty="0">
              <a:latin typeface="BM HANNA Air OTF" panose="020B0600000101010101" pitchFamily="34" charset="-127"/>
              <a:ea typeface="BM HANNA Air OTF" panose="020B0600000101010101" pitchFamily="34" charset="-127"/>
            </a:endParaRPr>
          </a:p>
        </p:txBody>
      </p:sp>
      <p:pic>
        <p:nvPicPr>
          <p:cNvPr id="1028" name="Picture 4" descr="Penfield's sensory homunculus. Cortical representations for various body parts as mapped onto the pre-and postcentral gyri in the parietal cortex of humans. Note the sensory localization for the genitals, depicted by a penis, located deep within the medial wall. There is no sensory representation for the female labia and/or breasts. Modified from Penfield and Rasmussen (1950).">
            <a:extLst>
              <a:ext uri="{FF2B5EF4-FFF2-40B4-BE49-F238E27FC236}">
                <a16:creationId xmlns:a16="http://schemas.microsoft.com/office/drawing/2014/main" id="{FF59F0E7-1196-074A-B2EE-1324ABD09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837" y="1132195"/>
            <a:ext cx="2952513" cy="320152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F697040A-23C0-734B-B7B2-F63344558855}"/>
              </a:ext>
            </a:extLst>
          </p:cNvPr>
          <p:cNvSpPr/>
          <p:nvPr/>
        </p:nvSpPr>
        <p:spPr>
          <a:xfrm>
            <a:off x="274275" y="4356689"/>
            <a:ext cx="3470822" cy="230832"/>
          </a:xfrm>
          <a:prstGeom prst="rect">
            <a:avLst/>
          </a:prstGeom>
        </p:spPr>
        <p:txBody>
          <a:bodyPr wrap="none">
            <a:spAutoFit/>
          </a:bodyPr>
          <a:lstStyle/>
          <a:p>
            <a:r>
              <a:rPr lang="en-US" altLang="ko-Kore-KR" sz="900" dirty="0">
                <a:solidFill>
                  <a:srgbClr val="111111"/>
                </a:solidFill>
                <a:latin typeface="Roboto"/>
              </a:rPr>
              <a:t>Penfield's </a:t>
            </a:r>
            <a:r>
              <a:rPr lang="en-US" altLang="ko-Kore-KR" sz="900" b="1" dirty="0">
                <a:solidFill>
                  <a:srgbClr val="111111"/>
                </a:solidFill>
                <a:latin typeface="Roboto"/>
              </a:rPr>
              <a:t>sensory</a:t>
            </a:r>
            <a:r>
              <a:rPr lang="en-US" altLang="ko-Kore-KR" sz="900" dirty="0">
                <a:solidFill>
                  <a:srgbClr val="111111"/>
                </a:solidFill>
                <a:latin typeface="Roboto"/>
              </a:rPr>
              <a:t> </a:t>
            </a:r>
            <a:r>
              <a:rPr lang="en-US" altLang="ko-Kore-KR" sz="900" b="1" dirty="0">
                <a:solidFill>
                  <a:srgbClr val="111111"/>
                </a:solidFill>
                <a:latin typeface="Roboto"/>
              </a:rPr>
              <a:t>homunculus</a:t>
            </a:r>
            <a:r>
              <a:rPr lang="en-US" altLang="ko-Kore-KR" sz="900" dirty="0">
                <a:solidFill>
                  <a:srgbClr val="111111"/>
                </a:solidFill>
                <a:latin typeface="Roboto"/>
              </a:rPr>
              <a:t> (Penfield &amp; Rasmussen, 1950)</a:t>
            </a:r>
            <a:endParaRPr lang="en-US" altLang="ko-Kore-KR" sz="900" b="0" i="0" dirty="0">
              <a:solidFill>
                <a:srgbClr val="111111"/>
              </a:solidFill>
              <a:effectLst/>
              <a:latin typeface="Roboto"/>
            </a:endParaRPr>
          </a:p>
        </p:txBody>
      </p:sp>
      <p:grpSp>
        <p:nvGrpSpPr>
          <p:cNvPr id="7" name="그룹 6">
            <a:extLst>
              <a:ext uri="{FF2B5EF4-FFF2-40B4-BE49-F238E27FC236}">
                <a16:creationId xmlns:a16="http://schemas.microsoft.com/office/drawing/2014/main" id="{0C21005A-1594-7B4D-B0BF-663FE428A38B}"/>
              </a:ext>
            </a:extLst>
          </p:cNvPr>
          <p:cNvGrpSpPr/>
          <p:nvPr/>
        </p:nvGrpSpPr>
        <p:grpSpPr>
          <a:xfrm>
            <a:off x="4700828" y="647218"/>
            <a:ext cx="3569231" cy="2236888"/>
            <a:chOff x="4545876" y="1105044"/>
            <a:chExt cx="3569231" cy="2236888"/>
          </a:xfrm>
        </p:grpSpPr>
        <p:pic>
          <p:nvPicPr>
            <p:cNvPr id="6" name="그림 5">
              <a:extLst>
                <a:ext uri="{FF2B5EF4-FFF2-40B4-BE49-F238E27FC236}">
                  <a16:creationId xmlns:a16="http://schemas.microsoft.com/office/drawing/2014/main" id="{2FA85074-DC33-7943-844C-67E5495A2643}"/>
                </a:ext>
              </a:extLst>
            </p:cNvPr>
            <p:cNvPicPr>
              <a:picLocks noChangeAspect="1"/>
            </p:cNvPicPr>
            <p:nvPr/>
          </p:nvPicPr>
          <p:blipFill>
            <a:blip r:embed="rId7"/>
            <a:stretch>
              <a:fillRect/>
            </a:stretch>
          </p:blipFill>
          <p:spPr>
            <a:xfrm>
              <a:off x="4545876" y="1105044"/>
              <a:ext cx="3569231" cy="2063047"/>
            </a:xfrm>
            <a:prstGeom prst="rect">
              <a:avLst/>
            </a:prstGeom>
          </p:spPr>
        </p:pic>
        <p:sp>
          <p:nvSpPr>
            <p:cNvPr id="16" name="직사각형 15">
              <a:extLst>
                <a:ext uri="{FF2B5EF4-FFF2-40B4-BE49-F238E27FC236}">
                  <a16:creationId xmlns:a16="http://schemas.microsoft.com/office/drawing/2014/main" id="{F395C8AC-9ED3-7345-8C18-0F410B3A2B42}"/>
                </a:ext>
              </a:extLst>
            </p:cNvPr>
            <p:cNvSpPr/>
            <p:nvPr/>
          </p:nvSpPr>
          <p:spPr>
            <a:xfrm>
              <a:off x="5340476" y="3111100"/>
              <a:ext cx="2031325" cy="230832"/>
            </a:xfrm>
            <a:prstGeom prst="rect">
              <a:avLst/>
            </a:prstGeom>
          </p:spPr>
          <p:txBody>
            <a:bodyPr wrap="none">
              <a:spAutoFit/>
            </a:bodyPr>
            <a:lstStyle/>
            <a:p>
              <a:r>
                <a:rPr lang="en-US" altLang="ko-Kore-KR" sz="900" b="1" dirty="0">
                  <a:solidFill>
                    <a:srgbClr val="111111"/>
                  </a:solidFill>
                  <a:latin typeface="Roboto"/>
                </a:rPr>
                <a:t>Retinotopy</a:t>
              </a:r>
              <a:r>
                <a:rPr lang="en-US" altLang="ko-Kore-KR" sz="900" dirty="0">
                  <a:solidFill>
                    <a:srgbClr val="111111"/>
                  </a:solidFill>
                  <a:latin typeface="Roboto"/>
                </a:rPr>
                <a:t> (Dougherty et al., 2003)</a:t>
              </a:r>
              <a:endParaRPr lang="en-US" altLang="ko-Kore-KR" sz="900" b="0" i="0" dirty="0">
                <a:solidFill>
                  <a:srgbClr val="111111"/>
                </a:solidFill>
                <a:effectLst/>
                <a:latin typeface="Roboto"/>
              </a:endParaRPr>
            </a:p>
          </p:txBody>
        </p:sp>
      </p:grpSp>
    </p:spTree>
    <p:extLst>
      <p:ext uri="{BB962C8B-B14F-4D97-AF65-F5344CB8AC3E}">
        <p14:creationId xmlns:p14="http://schemas.microsoft.com/office/powerpoint/2010/main" val="1679754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1F8A523C-4CBD-064F-8207-86ADFE7C1021}"/>
              </a:ext>
            </a:extLst>
          </p:cNvPr>
          <p:cNvGrpSpPr/>
          <p:nvPr/>
        </p:nvGrpSpPr>
        <p:grpSpPr>
          <a:xfrm>
            <a:off x="1" y="-2"/>
            <a:ext cx="9144000" cy="5143502"/>
            <a:chOff x="0" y="-2"/>
            <a:chExt cx="12192001" cy="6864451"/>
          </a:xfrm>
        </p:grpSpPr>
        <p:pic>
          <p:nvPicPr>
            <p:cNvPr id="33" name="그림 32">
              <a:extLst>
                <a:ext uri="{FF2B5EF4-FFF2-40B4-BE49-F238E27FC236}">
                  <a16:creationId xmlns:a16="http://schemas.microsoft.com/office/drawing/2014/main" id="{0A1914BB-BF8A-424C-95A0-ED838876E3D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34" name="직사각형 33">
              <a:extLst>
                <a:ext uri="{FF2B5EF4-FFF2-40B4-BE49-F238E27FC236}">
                  <a16:creationId xmlns:a16="http://schemas.microsoft.com/office/drawing/2014/main" id="{5011B89C-3743-9F45-85C0-50F2C16EBB6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1897507"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6DFF9DA-E618-D94A-B1CE-C3CE01DEBC7C}"/>
              </a:ext>
            </a:extLst>
          </p:cNvPr>
          <p:cNvSpPr txBox="1"/>
          <p:nvPr/>
        </p:nvSpPr>
        <p:spPr>
          <a:xfrm>
            <a:off x="3117669" y="2098766"/>
            <a:ext cx="184731" cy="300082"/>
          </a:xfrm>
          <a:prstGeom prst="rect">
            <a:avLst/>
          </a:prstGeom>
          <a:noFill/>
        </p:spPr>
        <p:txBody>
          <a:bodyPr wrap="none" rtlCol="0">
            <a:spAutoFit/>
          </a:bodyPr>
          <a:lstStyle/>
          <a:p>
            <a:endParaRPr kumimoji="1" lang="ko-Kore-KR" altLang="en-US" dirty="0"/>
          </a:p>
        </p:txBody>
      </p:sp>
      <p:pic>
        <p:nvPicPr>
          <p:cNvPr id="4" name="그림 3">
            <a:extLst>
              <a:ext uri="{FF2B5EF4-FFF2-40B4-BE49-F238E27FC236}">
                <a16:creationId xmlns:a16="http://schemas.microsoft.com/office/drawing/2014/main" id="{54D99347-503E-4640-B53C-B6AF05F087C9}"/>
              </a:ext>
            </a:extLst>
          </p:cNvPr>
          <p:cNvPicPr>
            <a:picLocks noChangeAspect="1"/>
          </p:cNvPicPr>
          <p:nvPr/>
        </p:nvPicPr>
        <p:blipFill>
          <a:blip r:embed="rId4"/>
          <a:stretch>
            <a:fillRect/>
          </a:stretch>
        </p:blipFill>
        <p:spPr>
          <a:xfrm>
            <a:off x="297724" y="760858"/>
            <a:ext cx="4274276" cy="1390344"/>
          </a:xfrm>
          <a:prstGeom prst="rect">
            <a:avLst/>
          </a:prstGeom>
        </p:spPr>
      </p:pic>
      <p:pic>
        <p:nvPicPr>
          <p:cNvPr id="10" name="그림 9">
            <a:extLst>
              <a:ext uri="{FF2B5EF4-FFF2-40B4-BE49-F238E27FC236}">
                <a16:creationId xmlns:a16="http://schemas.microsoft.com/office/drawing/2014/main" id="{6DBEE91D-B618-7A4A-B608-30D8072929B0}"/>
              </a:ext>
            </a:extLst>
          </p:cNvPr>
          <p:cNvPicPr>
            <a:picLocks noChangeAspect="1"/>
          </p:cNvPicPr>
          <p:nvPr/>
        </p:nvPicPr>
        <p:blipFill>
          <a:blip r:embed="rId5"/>
          <a:stretch>
            <a:fillRect/>
          </a:stretch>
        </p:blipFill>
        <p:spPr>
          <a:xfrm>
            <a:off x="875211" y="2419924"/>
            <a:ext cx="7393577" cy="1953905"/>
          </a:xfrm>
          <a:prstGeom prst="rect">
            <a:avLst/>
          </a:prstGeom>
        </p:spPr>
      </p:pic>
      <p:pic>
        <p:nvPicPr>
          <p:cNvPr id="12" name="그림 11">
            <a:extLst>
              <a:ext uri="{FF2B5EF4-FFF2-40B4-BE49-F238E27FC236}">
                <a16:creationId xmlns:a16="http://schemas.microsoft.com/office/drawing/2014/main" id="{9F3F923B-D890-5B4B-8F6C-E00E1D64F3D9}"/>
              </a:ext>
            </a:extLst>
          </p:cNvPr>
          <p:cNvPicPr>
            <a:picLocks noChangeAspect="1"/>
          </p:cNvPicPr>
          <p:nvPr/>
        </p:nvPicPr>
        <p:blipFill>
          <a:blip r:embed="rId6"/>
          <a:stretch>
            <a:fillRect/>
          </a:stretch>
        </p:blipFill>
        <p:spPr>
          <a:xfrm>
            <a:off x="5227865" y="667034"/>
            <a:ext cx="3618411" cy="1574009"/>
          </a:xfrm>
          <a:prstGeom prst="rect">
            <a:avLst/>
          </a:prstGeom>
        </p:spPr>
      </p:pic>
      <p:sp>
        <p:nvSpPr>
          <p:cNvPr id="13" name="직사각형 12">
            <a:extLst>
              <a:ext uri="{FF2B5EF4-FFF2-40B4-BE49-F238E27FC236}">
                <a16:creationId xmlns:a16="http://schemas.microsoft.com/office/drawing/2014/main" id="{FC34F95C-5C4A-F94F-9719-0D6F5123268F}"/>
              </a:ext>
            </a:extLst>
          </p:cNvPr>
          <p:cNvSpPr/>
          <p:nvPr/>
        </p:nvSpPr>
        <p:spPr>
          <a:xfrm>
            <a:off x="3875315" y="281496"/>
            <a:ext cx="5268684" cy="307777"/>
          </a:xfrm>
          <a:prstGeom prst="rect">
            <a:avLst/>
          </a:prstGeom>
        </p:spPr>
        <p:txBody>
          <a:bodyPr wrap="square">
            <a:spAutoFit/>
          </a:bodyPr>
          <a:lstStyle/>
          <a:p>
            <a:r>
              <a:rPr lang="en-US" altLang="ko-Kore-KR" sz="1400" b="1" dirty="0">
                <a:latin typeface="BM HANNA Air OTF" panose="020B0600000101010101" pitchFamily="34" charset="-127"/>
                <a:ea typeface="BM HANNA Air OTF" panose="020B0600000101010101" pitchFamily="34" charset="-127"/>
              </a:rPr>
              <a:t>structurally isomorphic</a:t>
            </a:r>
            <a:r>
              <a:rPr lang="en-US" altLang="ko-Kore-KR" sz="1400" dirty="0">
                <a:solidFill>
                  <a:schemeClr val="tx1">
                    <a:lumMod val="50000"/>
                    <a:lumOff val="50000"/>
                  </a:schemeClr>
                </a:solidFill>
                <a:latin typeface="BM HANNA Air OTF" panose="020B0600000101010101" pitchFamily="34" charset="-127"/>
                <a:ea typeface="BM HANNA Air OTF" panose="020B0600000101010101" pitchFamily="34" charset="-127"/>
              </a:rPr>
              <a:t> (between the neural and external worlds)</a:t>
            </a:r>
            <a:endParaRPr lang="en-US" altLang="ko-Kore-KR" dirty="0">
              <a:solidFill>
                <a:schemeClr val="tx1">
                  <a:lumMod val="50000"/>
                  <a:lumOff val="50000"/>
                </a:schemeClr>
              </a:solidFill>
              <a:latin typeface="BM HANNA Air OTF" panose="020B0600000101010101" pitchFamily="34" charset="-127"/>
              <a:ea typeface="BM HANNA Air OTF" panose="020B0600000101010101" pitchFamily="34" charset="-127"/>
            </a:endParaRPr>
          </a:p>
        </p:txBody>
      </p:sp>
    </p:spTree>
    <p:extLst>
      <p:ext uri="{BB962C8B-B14F-4D97-AF65-F5344CB8AC3E}">
        <p14:creationId xmlns:p14="http://schemas.microsoft.com/office/powerpoint/2010/main" val="2498512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1F8A523C-4CBD-064F-8207-86ADFE7C1021}"/>
              </a:ext>
            </a:extLst>
          </p:cNvPr>
          <p:cNvGrpSpPr/>
          <p:nvPr/>
        </p:nvGrpSpPr>
        <p:grpSpPr>
          <a:xfrm>
            <a:off x="1" y="-2"/>
            <a:ext cx="9144000" cy="5143502"/>
            <a:chOff x="0" y="-2"/>
            <a:chExt cx="12192001" cy="6864451"/>
          </a:xfrm>
        </p:grpSpPr>
        <p:pic>
          <p:nvPicPr>
            <p:cNvPr id="33" name="그림 32">
              <a:extLst>
                <a:ext uri="{FF2B5EF4-FFF2-40B4-BE49-F238E27FC236}">
                  <a16:creationId xmlns:a16="http://schemas.microsoft.com/office/drawing/2014/main" id="{0A1914BB-BF8A-424C-95A0-ED838876E3D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34" name="직사각형 33">
              <a:extLst>
                <a:ext uri="{FF2B5EF4-FFF2-40B4-BE49-F238E27FC236}">
                  <a16:creationId xmlns:a16="http://schemas.microsoft.com/office/drawing/2014/main" id="{5011B89C-3743-9F45-85C0-50F2C16EBB6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4766561"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Different systems, different representations</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6DFF9DA-E618-D94A-B1CE-C3CE01DEBC7C}"/>
              </a:ext>
            </a:extLst>
          </p:cNvPr>
          <p:cNvSpPr txBox="1"/>
          <p:nvPr/>
        </p:nvSpPr>
        <p:spPr>
          <a:xfrm>
            <a:off x="3117669" y="2098766"/>
            <a:ext cx="184731" cy="300082"/>
          </a:xfrm>
          <a:prstGeom prst="rect">
            <a:avLst/>
          </a:prstGeom>
          <a:noFill/>
        </p:spPr>
        <p:txBody>
          <a:bodyPr wrap="none" rtlCol="0">
            <a:spAutoFit/>
          </a:bodyPr>
          <a:lstStyle/>
          <a:p>
            <a:endParaRPr kumimoji="1" lang="ko-Kore-KR" altLang="en-US" dirty="0"/>
          </a:p>
        </p:txBody>
      </p:sp>
      <p:grpSp>
        <p:nvGrpSpPr>
          <p:cNvPr id="14" name="그룹 13">
            <a:extLst>
              <a:ext uri="{FF2B5EF4-FFF2-40B4-BE49-F238E27FC236}">
                <a16:creationId xmlns:a16="http://schemas.microsoft.com/office/drawing/2014/main" id="{23E21955-F9A8-BE42-AAE7-172AE752EFB9}"/>
              </a:ext>
            </a:extLst>
          </p:cNvPr>
          <p:cNvGrpSpPr/>
          <p:nvPr/>
        </p:nvGrpSpPr>
        <p:grpSpPr>
          <a:xfrm>
            <a:off x="427954" y="740284"/>
            <a:ext cx="6290968" cy="2209060"/>
            <a:chOff x="1721656" y="442118"/>
            <a:chExt cx="6290968" cy="2209060"/>
          </a:xfrm>
        </p:grpSpPr>
        <p:pic>
          <p:nvPicPr>
            <p:cNvPr id="15" name="그림 14">
              <a:extLst>
                <a:ext uri="{FF2B5EF4-FFF2-40B4-BE49-F238E27FC236}">
                  <a16:creationId xmlns:a16="http://schemas.microsoft.com/office/drawing/2014/main" id="{302B439B-9970-0A42-9A7F-C3F6EBCDC42A}"/>
                </a:ext>
              </a:extLst>
            </p:cNvPr>
            <p:cNvPicPr>
              <a:picLocks noChangeAspect="1"/>
            </p:cNvPicPr>
            <p:nvPr/>
          </p:nvPicPr>
          <p:blipFill>
            <a:blip r:embed="rId4"/>
            <a:stretch>
              <a:fillRect/>
            </a:stretch>
          </p:blipFill>
          <p:spPr>
            <a:xfrm>
              <a:off x="1721656" y="442118"/>
              <a:ext cx="5571640" cy="2209060"/>
            </a:xfrm>
            <a:prstGeom prst="rect">
              <a:avLst/>
            </a:prstGeom>
          </p:spPr>
        </p:pic>
        <p:sp>
          <p:nvSpPr>
            <p:cNvPr id="16" name="직사각형 15">
              <a:extLst>
                <a:ext uri="{FF2B5EF4-FFF2-40B4-BE49-F238E27FC236}">
                  <a16:creationId xmlns:a16="http://schemas.microsoft.com/office/drawing/2014/main" id="{F838DBEE-5D04-A748-BAC8-540CCA8CACC7}"/>
                </a:ext>
              </a:extLst>
            </p:cNvPr>
            <p:cNvSpPr/>
            <p:nvPr/>
          </p:nvSpPr>
          <p:spPr>
            <a:xfrm>
              <a:off x="5887688" y="1732397"/>
              <a:ext cx="2124936" cy="230832"/>
            </a:xfrm>
            <a:prstGeom prst="rect">
              <a:avLst/>
            </a:prstGeom>
          </p:spPr>
          <p:txBody>
            <a:bodyPr wrap="square">
              <a:spAutoFit/>
            </a:bodyPr>
            <a:lstStyle/>
            <a:p>
              <a:r>
                <a:rPr lang="en-US" altLang="ko-KR" sz="900" dirty="0" err="1">
                  <a:latin typeface="Helvetica" pitchFamily="2" charset="0"/>
                </a:rPr>
                <a:t>Yamins</a:t>
              </a:r>
              <a:r>
                <a:rPr lang="en-US" altLang="ko-KR" sz="900" dirty="0">
                  <a:latin typeface="Helvetica" pitchFamily="2" charset="0"/>
                </a:rPr>
                <a:t> et al., 2016, </a:t>
              </a:r>
              <a:r>
                <a:rPr lang="en-US" altLang="ko-KR" sz="900" i="1" dirty="0">
                  <a:latin typeface="Helvetica" pitchFamily="2" charset="0"/>
                </a:rPr>
                <a:t>Nat </a:t>
              </a:r>
              <a:r>
                <a:rPr lang="en-US" altLang="ko-KR" sz="900" i="1" dirty="0" err="1">
                  <a:latin typeface="Helvetica" pitchFamily="2" charset="0"/>
                </a:rPr>
                <a:t>Neurosci</a:t>
              </a:r>
              <a:endParaRPr lang="en-US" altLang="ko-KR" sz="900" i="1" dirty="0">
                <a:latin typeface="Helvetica" pitchFamily="2" charset="0"/>
              </a:endParaRPr>
            </a:p>
          </p:txBody>
        </p:sp>
      </p:grpSp>
      <p:grpSp>
        <p:nvGrpSpPr>
          <p:cNvPr id="17" name="그룹 16">
            <a:extLst>
              <a:ext uri="{FF2B5EF4-FFF2-40B4-BE49-F238E27FC236}">
                <a16:creationId xmlns:a16="http://schemas.microsoft.com/office/drawing/2014/main" id="{29ADCFB8-FCA1-3042-AE29-4E38BA6F4251}"/>
              </a:ext>
            </a:extLst>
          </p:cNvPr>
          <p:cNvGrpSpPr/>
          <p:nvPr/>
        </p:nvGrpSpPr>
        <p:grpSpPr>
          <a:xfrm>
            <a:off x="1803431" y="2523477"/>
            <a:ext cx="4915491" cy="2208114"/>
            <a:chOff x="701620" y="1441507"/>
            <a:chExt cx="4915491" cy="2208114"/>
          </a:xfrm>
        </p:grpSpPr>
        <p:sp>
          <p:nvSpPr>
            <p:cNvPr id="18" name="직사각형 17">
              <a:extLst>
                <a:ext uri="{FF2B5EF4-FFF2-40B4-BE49-F238E27FC236}">
                  <a16:creationId xmlns:a16="http://schemas.microsoft.com/office/drawing/2014/main" id="{FE44F30E-8EA7-BF40-80D5-B00B1DC930F6}"/>
                </a:ext>
              </a:extLst>
            </p:cNvPr>
            <p:cNvSpPr/>
            <p:nvPr/>
          </p:nvSpPr>
          <p:spPr>
            <a:xfrm>
              <a:off x="4190157" y="3418789"/>
              <a:ext cx="1426954" cy="230832"/>
            </a:xfrm>
            <a:prstGeom prst="rect">
              <a:avLst/>
            </a:prstGeom>
          </p:spPr>
          <p:txBody>
            <a:bodyPr wrap="square">
              <a:spAutoFit/>
            </a:bodyPr>
            <a:lstStyle/>
            <a:p>
              <a:r>
                <a:rPr lang="en-US" altLang="ko-KR" sz="900" dirty="0">
                  <a:latin typeface="Helvetica" pitchFamily="2" charset="0"/>
                </a:rPr>
                <a:t>Kell et al., 2018, </a:t>
              </a:r>
              <a:r>
                <a:rPr lang="en-US" altLang="ko-KR" sz="900" i="1" dirty="0">
                  <a:latin typeface="Helvetica" pitchFamily="2" charset="0"/>
                </a:rPr>
                <a:t>Neuron</a:t>
              </a:r>
            </a:p>
          </p:txBody>
        </p:sp>
        <p:pic>
          <p:nvPicPr>
            <p:cNvPr id="19" name="그림 18">
              <a:extLst>
                <a:ext uri="{FF2B5EF4-FFF2-40B4-BE49-F238E27FC236}">
                  <a16:creationId xmlns:a16="http://schemas.microsoft.com/office/drawing/2014/main" id="{3767C54B-3DEF-9E43-9C37-7F67F7DC55F7}"/>
                </a:ext>
              </a:extLst>
            </p:cNvPr>
            <p:cNvPicPr>
              <a:picLocks noChangeAspect="1"/>
            </p:cNvPicPr>
            <p:nvPr/>
          </p:nvPicPr>
          <p:blipFill>
            <a:blip r:embed="rId5"/>
            <a:stretch>
              <a:fillRect/>
            </a:stretch>
          </p:blipFill>
          <p:spPr>
            <a:xfrm>
              <a:off x="701620" y="1441507"/>
              <a:ext cx="4915491" cy="1902771"/>
            </a:xfrm>
            <a:prstGeom prst="rect">
              <a:avLst/>
            </a:prstGeom>
          </p:spPr>
        </p:pic>
      </p:grpSp>
      <p:grpSp>
        <p:nvGrpSpPr>
          <p:cNvPr id="20" name="그룹 19">
            <a:extLst>
              <a:ext uri="{FF2B5EF4-FFF2-40B4-BE49-F238E27FC236}">
                <a16:creationId xmlns:a16="http://schemas.microsoft.com/office/drawing/2014/main" id="{1F49C3FF-4A86-764F-855D-F793ED46EF9D}"/>
              </a:ext>
            </a:extLst>
          </p:cNvPr>
          <p:cNvGrpSpPr/>
          <p:nvPr/>
        </p:nvGrpSpPr>
        <p:grpSpPr>
          <a:xfrm>
            <a:off x="6718922" y="373431"/>
            <a:ext cx="2442668" cy="2590720"/>
            <a:chOff x="5965162" y="1251579"/>
            <a:chExt cx="2442668" cy="2590720"/>
          </a:xfrm>
        </p:grpSpPr>
        <p:sp>
          <p:nvSpPr>
            <p:cNvPr id="21" name="직사각형 20">
              <a:extLst>
                <a:ext uri="{FF2B5EF4-FFF2-40B4-BE49-F238E27FC236}">
                  <a16:creationId xmlns:a16="http://schemas.microsoft.com/office/drawing/2014/main" id="{B5EAD16B-7EC8-7B43-89E2-09B259F9B15E}"/>
                </a:ext>
              </a:extLst>
            </p:cNvPr>
            <p:cNvSpPr/>
            <p:nvPr/>
          </p:nvSpPr>
          <p:spPr>
            <a:xfrm>
              <a:off x="6314447" y="3611467"/>
              <a:ext cx="2093383" cy="230832"/>
            </a:xfrm>
            <a:prstGeom prst="rect">
              <a:avLst/>
            </a:prstGeom>
          </p:spPr>
          <p:txBody>
            <a:bodyPr wrap="square">
              <a:spAutoFit/>
            </a:bodyPr>
            <a:lstStyle/>
            <a:p>
              <a:r>
                <a:rPr lang="en-US" altLang="ko-KR" sz="900" dirty="0">
                  <a:latin typeface="Helvetica" pitchFamily="2" charset="0"/>
                </a:rPr>
                <a:t>Horikawa et al., 2017, </a:t>
              </a:r>
              <a:r>
                <a:rPr lang="en-US" altLang="ko-KR" sz="900" i="1" dirty="0">
                  <a:latin typeface="Helvetica" pitchFamily="2" charset="0"/>
                </a:rPr>
                <a:t>Nat Comms</a:t>
              </a:r>
            </a:p>
          </p:txBody>
        </p:sp>
        <p:pic>
          <p:nvPicPr>
            <p:cNvPr id="22" name="그림 21">
              <a:extLst>
                <a:ext uri="{FF2B5EF4-FFF2-40B4-BE49-F238E27FC236}">
                  <a16:creationId xmlns:a16="http://schemas.microsoft.com/office/drawing/2014/main" id="{FCA77915-2C6A-534C-8EA3-B30388134DCE}"/>
                </a:ext>
              </a:extLst>
            </p:cNvPr>
            <p:cNvPicPr>
              <a:picLocks noChangeAspect="1"/>
            </p:cNvPicPr>
            <p:nvPr/>
          </p:nvPicPr>
          <p:blipFill>
            <a:blip r:embed="rId6"/>
            <a:stretch>
              <a:fillRect/>
            </a:stretch>
          </p:blipFill>
          <p:spPr>
            <a:xfrm>
              <a:off x="5965162" y="1251579"/>
              <a:ext cx="2256687" cy="2282626"/>
            </a:xfrm>
            <a:prstGeom prst="rect">
              <a:avLst/>
            </a:prstGeom>
          </p:spPr>
        </p:pic>
      </p:grpSp>
    </p:spTree>
    <p:extLst>
      <p:ext uri="{BB962C8B-B14F-4D97-AF65-F5344CB8AC3E}">
        <p14:creationId xmlns:p14="http://schemas.microsoft.com/office/powerpoint/2010/main" val="2093805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1F8A523C-4CBD-064F-8207-86ADFE7C1021}"/>
              </a:ext>
            </a:extLst>
          </p:cNvPr>
          <p:cNvGrpSpPr/>
          <p:nvPr/>
        </p:nvGrpSpPr>
        <p:grpSpPr>
          <a:xfrm>
            <a:off x="1" y="-2"/>
            <a:ext cx="9144000" cy="5143502"/>
            <a:chOff x="0" y="-2"/>
            <a:chExt cx="12192001" cy="6864451"/>
          </a:xfrm>
        </p:grpSpPr>
        <p:pic>
          <p:nvPicPr>
            <p:cNvPr id="33" name="그림 32">
              <a:extLst>
                <a:ext uri="{FF2B5EF4-FFF2-40B4-BE49-F238E27FC236}">
                  <a16:creationId xmlns:a16="http://schemas.microsoft.com/office/drawing/2014/main" id="{0A1914BB-BF8A-424C-95A0-ED838876E3D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44"/>
                      </a14:imgEffect>
                      <a14:imgEffect>
                        <a14:saturation sat="96000"/>
                      </a14:imgEffect>
                      <a14:imgEffect>
                        <a14:brightnessContrast bright="16000" contrast="-7000"/>
                      </a14:imgEffect>
                    </a14:imgLayer>
                  </a14:imgProps>
                </a:ext>
              </a:extLst>
            </a:blip>
            <a:srcRect t="87988"/>
            <a:stretch/>
          </p:blipFill>
          <p:spPr>
            <a:xfrm>
              <a:off x="1" y="6314720"/>
              <a:ext cx="12192000" cy="549729"/>
            </a:xfrm>
            <a:prstGeom prst="rect">
              <a:avLst/>
            </a:prstGeom>
          </p:spPr>
        </p:pic>
        <p:sp>
          <p:nvSpPr>
            <p:cNvPr id="34" name="직사각형 33">
              <a:extLst>
                <a:ext uri="{FF2B5EF4-FFF2-40B4-BE49-F238E27FC236}">
                  <a16:creationId xmlns:a16="http://schemas.microsoft.com/office/drawing/2014/main" id="{5011B89C-3743-9F45-85C0-50F2C16EBB66}"/>
                </a:ext>
              </a:extLst>
            </p:cNvPr>
            <p:cNvSpPr/>
            <p:nvPr/>
          </p:nvSpPr>
          <p:spPr>
            <a:xfrm>
              <a:off x="0" y="-2"/>
              <a:ext cx="12192000" cy="807878"/>
            </a:xfrm>
            <a:prstGeom prst="rect">
              <a:avLst/>
            </a:prstGeom>
            <a:solidFill>
              <a:srgbClr val="FF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2" name="직사각형 1">
            <a:extLst>
              <a:ext uri="{FF2B5EF4-FFF2-40B4-BE49-F238E27FC236}">
                <a16:creationId xmlns:a16="http://schemas.microsoft.com/office/drawing/2014/main" id="{BB1C9617-770D-5F45-96D8-B203943AB535}"/>
              </a:ext>
            </a:extLst>
          </p:cNvPr>
          <p:cNvSpPr/>
          <p:nvPr/>
        </p:nvSpPr>
        <p:spPr>
          <a:xfrm>
            <a:off x="60883" y="119270"/>
            <a:ext cx="4346062"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Beyond sensory information processing</a:t>
            </a:r>
          </a:p>
        </p:txBody>
      </p:sp>
      <p:cxnSp>
        <p:nvCxnSpPr>
          <p:cNvPr id="3" name="직선 연결선[R] 2">
            <a:extLst>
              <a:ext uri="{FF2B5EF4-FFF2-40B4-BE49-F238E27FC236}">
                <a16:creationId xmlns:a16="http://schemas.microsoft.com/office/drawing/2014/main" id="{0E38D484-0F30-FF4C-96A3-51449DE0BF02}"/>
              </a:ext>
            </a:extLst>
          </p:cNvPr>
          <p:cNvCxnSpPr>
            <a:cxnSpLocks/>
          </p:cNvCxnSpPr>
          <p:nvPr/>
        </p:nvCxnSpPr>
        <p:spPr>
          <a:xfrm>
            <a:off x="134035" y="134945"/>
            <a:ext cx="4754831"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5E12EAFA-561B-684F-9A93-F6D362F7F184}"/>
              </a:ext>
            </a:extLst>
          </p:cNvPr>
          <p:cNvSpPr/>
          <p:nvPr/>
        </p:nvSpPr>
        <p:spPr>
          <a:xfrm>
            <a:off x="49102" y="4735823"/>
            <a:ext cx="6714386" cy="400110"/>
          </a:xfrm>
          <a:prstGeom prst="rect">
            <a:avLst/>
          </a:prstGeom>
        </p:spPr>
        <p:txBody>
          <a:bodyPr wrap="square">
            <a:spAutoFit/>
          </a:bodyPr>
          <a:lstStyle/>
          <a:p>
            <a:r>
              <a:rPr lang="en-US" altLang="ko-KR" sz="1000" dirty="0">
                <a:latin typeface="Helvetica" pitchFamily="2" charset="0"/>
              </a:rPr>
              <a:t>Image sources: </a:t>
            </a:r>
            <a:r>
              <a:rPr lang="en-US" altLang="ko-KR" sz="1000" dirty="0">
                <a:latin typeface="Helvetica" pitchFamily="2" charset="0"/>
                <a:hlinkClick r:id="rId4"/>
              </a:rPr>
              <a:t>https://www.quantamagazine.org/the-brain-maps-out-ideas-and-memories-like-spaces-20190114/</a:t>
            </a:r>
            <a:endParaRPr lang="en-US" altLang="ko-KR" sz="1000" dirty="0">
              <a:latin typeface="Helvetica" pitchFamily="2" charset="0"/>
            </a:endParaRPr>
          </a:p>
          <a:p>
            <a:r>
              <a:rPr lang="en-US" altLang="ko-KR" sz="1000" dirty="0">
                <a:latin typeface="Helvetica" pitchFamily="2" charset="0"/>
              </a:rPr>
              <a:t>Behrens et al., 2018, </a:t>
            </a:r>
            <a:r>
              <a:rPr lang="en-US" altLang="ko-KR" sz="1000" i="1" dirty="0">
                <a:latin typeface="Helvetica" pitchFamily="2" charset="0"/>
              </a:rPr>
              <a:t>Neuron</a:t>
            </a:r>
          </a:p>
        </p:txBody>
      </p:sp>
      <p:grpSp>
        <p:nvGrpSpPr>
          <p:cNvPr id="14" name="그룹 13">
            <a:extLst>
              <a:ext uri="{FF2B5EF4-FFF2-40B4-BE49-F238E27FC236}">
                <a16:creationId xmlns:a16="http://schemas.microsoft.com/office/drawing/2014/main" id="{2348F4C4-954C-7F47-86F3-D7E55A7D07F0}"/>
              </a:ext>
            </a:extLst>
          </p:cNvPr>
          <p:cNvGrpSpPr/>
          <p:nvPr/>
        </p:nvGrpSpPr>
        <p:grpSpPr>
          <a:xfrm>
            <a:off x="372687" y="1039906"/>
            <a:ext cx="3073246" cy="1815342"/>
            <a:chOff x="372687" y="1039906"/>
            <a:chExt cx="3073246" cy="1815342"/>
          </a:xfrm>
        </p:grpSpPr>
        <p:grpSp>
          <p:nvGrpSpPr>
            <p:cNvPr id="15" name="그룹 14">
              <a:extLst>
                <a:ext uri="{FF2B5EF4-FFF2-40B4-BE49-F238E27FC236}">
                  <a16:creationId xmlns:a16="http://schemas.microsoft.com/office/drawing/2014/main" id="{8DA9BDEC-CE82-6042-9D8F-F2B4C4F194CC}"/>
                </a:ext>
              </a:extLst>
            </p:cNvPr>
            <p:cNvGrpSpPr/>
            <p:nvPr/>
          </p:nvGrpSpPr>
          <p:grpSpPr>
            <a:xfrm>
              <a:off x="559585" y="1039906"/>
              <a:ext cx="2315347" cy="1082500"/>
              <a:chOff x="559588" y="987846"/>
              <a:chExt cx="2315347" cy="1082500"/>
            </a:xfrm>
          </p:grpSpPr>
          <p:pic>
            <p:nvPicPr>
              <p:cNvPr id="17" name="그림 16">
                <a:extLst>
                  <a:ext uri="{FF2B5EF4-FFF2-40B4-BE49-F238E27FC236}">
                    <a16:creationId xmlns:a16="http://schemas.microsoft.com/office/drawing/2014/main" id="{F518CDF9-5E55-8F4D-9B30-53AC4100E24A}"/>
                  </a:ext>
                </a:extLst>
              </p:cNvPr>
              <p:cNvPicPr>
                <a:picLocks noChangeAspect="1"/>
              </p:cNvPicPr>
              <p:nvPr/>
            </p:nvPicPr>
            <p:blipFill>
              <a:blip r:embed="rId5"/>
              <a:stretch>
                <a:fillRect/>
              </a:stretch>
            </p:blipFill>
            <p:spPr>
              <a:xfrm>
                <a:off x="559588" y="987846"/>
                <a:ext cx="2315347" cy="1082500"/>
              </a:xfrm>
              <a:prstGeom prst="rect">
                <a:avLst/>
              </a:prstGeom>
            </p:spPr>
          </p:pic>
          <p:pic>
            <p:nvPicPr>
              <p:cNvPr id="18" name="그림 17">
                <a:extLst>
                  <a:ext uri="{FF2B5EF4-FFF2-40B4-BE49-F238E27FC236}">
                    <a16:creationId xmlns:a16="http://schemas.microsoft.com/office/drawing/2014/main" id="{31C81AFE-2F4D-5A47-8076-206B1E2A16C6}"/>
                  </a:ext>
                </a:extLst>
              </p:cNvPr>
              <p:cNvPicPr>
                <a:picLocks noChangeAspect="1"/>
              </p:cNvPicPr>
              <p:nvPr/>
            </p:nvPicPr>
            <p:blipFill>
              <a:blip r:embed="rId6"/>
              <a:stretch>
                <a:fillRect/>
              </a:stretch>
            </p:blipFill>
            <p:spPr>
              <a:xfrm>
                <a:off x="1336837" y="1051721"/>
                <a:ext cx="282736" cy="422344"/>
              </a:xfrm>
              <a:prstGeom prst="rect">
                <a:avLst/>
              </a:prstGeom>
            </p:spPr>
          </p:pic>
        </p:grpSp>
        <p:sp>
          <p:nvSpPr>
            <p:cNvPr id="16" name="직사각형 15">
              <a:extLst>
                <a:ext uri="{FF2B5EF4-FFF2-40B4-BE49-F238E27FC236}">
                  <a16:creationId xmlns:a16="http://schemas.microsoft.com/office/drawing/2014/main" id="{1E1F5B0F-4E72-734E-A082-74ACD1CF683F}"/>
                </a:ext>
              </a:extLst>
            </p:cNvPr>
            <p:cNvSpPr/>
            <p:nvPr/>
          </p:nvSpPr>
          <p:spPr>
            <a:xfrm>
              <a:off x="372687" y="2332028"/>
              <a:ext cx="3073246" cy="523220"/>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A spatial location can be represented </a:t>
              </a:r>
              <a:br>
                <a:rPr lang="en-US" altLang="ko-KR" sz="1400" dirty="0">
                  <a:solidFill>
                    <a:schemeClr val="tx1">
                      <a:lumMod val="65000"/>
                      <a:lumOff val="35000"/>
                    </a:schemeClr>
                  </a:solidFill>
                  <a:latin typeface="PT Sans Narrow" charset="-52"/>
                  <a:ea typeface="PT Sans Narrow" charset="-52"/>
                  <a:cs typeface="PT Sans Narrow" charset="-52"/>
                </a:rPr>
              </a:br>
              <a:r>
                <a:rPr lang="en-US" altLang="ko-KR" sz="1400" dirty="0">
                  <a:solidFill>
                    <a:schemeClr val="tx1">
                      <a:lumMod val="65000"/>
                      <a:lumOff val="35000"/>
                    </a:schemeClr>
                  </a:solidFill>
                  <a:latin typeface="PT Sans Narrow" charset="-52"/>
                  <a:ea typeface="PT Sans Narrow" charset="-52"/>
                  <a:cs typeface="PT Sans Narrow" charset="-52"/>
                </a:rPr>
                <a:t>in very different forms across different systems</a:t>
              </a:r>
            </a:p>
          </p:txBody>
        </p:sp>
      </p:grpSp>
      <p:grpSp>
        <p:nvGrpSpPr>
          <p:cNvPr id="19" name="그룹 18">
            <a:extLst>
              <a:ext uri="{FF2B5EF4-FFF2-40B4-BE49-F238E27FC236}">
                <a16:creationId xmlns:a16="http://schemas.microsoft.com/office/drawing/2014/main" id="{4AC6F883-8AAA-3D49-B8A3-BAD980814EBC}"/>
              </a:ext>
            </a:extLst>
          </p:cNvPr>
          <p:cNvGrpSpPr/>
          <p:nvPr/>
        </p:nvGrpSpPr>
        <p:grpSpPr>
          <a:xfrm>
            <a:off x="3377075" y="1008010"/>
            <a:ext cx="1828540" cy="808939"/>
            <a:chOff x="3377075" y="1008010"/>
            <a:chExt cx="1828540" cy="808939"/>
          </a:xfrm>
        </p:grpSpPr>
        <p:pic>
          <p:nvPicPr>
            <p:cNvPr id="20" name="그림 19">
              <a:extLst>
                <a:ext uri="{FF2B5EF4-FFF2-40B4-BE49-F238E27FC236}">
                  <a16:creationId xmlns:a16="http://schemas.microsoft.com/office/drawing/2014/main" id="{016DECD0-AAE9-8D43-A6B5-A9BF984883AF}"/>
                </a:ext>
              </a:extLst>
            </p:cNvPr>
            <p:cNvPicPr>
              <a:picLocks noChangeAspect="1"/>
            </p:cNvPicPr>
            <p:nvPr/>
          </p:nvPicPr>
          <p:blipFill>
            <a:blip r:embed="rId7"/>
            <a:stretch>
              <a:fillRect/>
            </a:stretch>
          </p:blipFill>
          <p:spPr>
            <a:xfrm>
              <a:off x="3556106" y="1008010"/>
              <a:ext cx="1309427" cy="753210"/>
            </a:xfrm>
            <a:prstGeom prst="rect">
              <a:avLst/>
            </a:prstGeom>
          </p:spPr>
        </p:pic>
        <p:sp>
          <p:nvSpPr>
            <p:cNvPr id="21" name="직사각형 20">
              <a:extLst>
                <a:ext uri="{FF2B5EF4-FFF2-40B4-BE49-F238E27FC236}">
                  <a16:creationId xmlns:a16="http://schemas.microsoft.com/office/drawing/2014/main" id="{17ADD657-0CB0-7C48-A649-6DAE486AE019}"/>
                </a:ext>
              </a:extLst>
            </p:cNvPr>
            <p:cNvSpPr/>
            <p:nvPr/>
          </p:nvSpPr>
          <p:spPr>
            <a:xfrm>
              <a:off x="3377075" y="1509172"/>
              <a:ext cx="1828540" cy="307777"/>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Mouse entorhinal cortex</a:t>
              </a:r>
            </a:p>
          </p:txBody>
        </p:sp>
      </p:grpSp>
      <p:grpSp>
        <p:nvGrpSpPr>
          <p:cNvPr id="22" name="그룹 21">
            <a:extLst>
              <a:ext uri="{FF2B5EF4-FFF2-40B4-BE49-F238E27FC236}">
                <a16:creationId xmlns:a16="http://schemas.microsoft.com/office/drawing/2014/main" id="{8D90F854-57AD-194A-A614-965799A0D149}"/>
              </a:ext>
            </a:extLst>
          </p:cNvPr>
          <p:cNvGrpSpPr/>
          <p:nvPr/>
        </p:nvGrpSpPr>
        <p:grpSpPr>
          <a:xfrm>
            <a:off x="3699831" y="2293620"/>
            <a:ext cx="1021976" cy="869405"/>
            <a:chOff x="3699831" y="2293620"/>
            <a:chExt cx="1021976" cy="869405"/>
          </a:xfrm>
        </p:grpSpPr>
        <p:pic>
          <p:nvPicPr>
            <p:cNvPr id="23" name="그림 22">
              <a:extLst>
                <a:ext uri="{FF2B5EF4-FFF2-40B4-BE49-F238E27FC236}">
                  <a16:creationId xmlns:a16="http://schemas.microsoft.com/office/drawing/2014/main" id="{F26D9BDB-7408-BC45-ABBC-6101F60FD29F}"/>
                </a:ext>
              </a:extLst>
            </p:cNvPr>
            <p:cNvPicPr>
              <a:picLocks noChangeAspect="1"/>
            </p:cNvPicPr>
            <p:nvPr/>
          </p:nvPicPr>
          <p:blipFill>
            <a:blip r:embed="rId8"/>
            <a:stretch>
              <a:fillRect/>
            </a:stretch>
          </p:blipFill>
          <p:spPr>
            <a:xfrm>
              <a:off x="3699831" y="2293620"/>
              <a:ext cx="1021976" cy="581249"/>
            </a:xfrm>
            <a:prstGeom prst="rect">
              <a:avLst/>
            </a:prstGeom>
          </p:spPr>
        </p:pic>
        <p:sp>
          <p:nvSpPr>
            <p:cNvPr id="24" name="직사각형 23">
              <a:extLst>
                <a:ext uri="{FF2B5EF4-FFF2-40B4-BE49-F238E27FC236}">
                  <a16:creationId xmlns:a16="http://schemas.microsoft.com/office/drawing/2014/main" id="{10B5D182-00BA-7E41-98B1-F9BBD5AF0C79}"/>
                </a:ext>
              </a:extLst>
            </p:cNvPr>
            <p:cNvSpPr/>
            <p:nvPr/>
          </p:nvSpPr>
          <p:spPr>
            <a:xfrm>
              <a:off x="4008107" y="2855248"/>
              <a:ext cx="674350" cy="307777"/>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Maps</a:t>
              </a:r>
            </a:p>
          </p:txBody>
        </p:sp>
      </p:grpSp>
      <p:grpSp>
        <p:nvGrpSpPr>
          <p:cNvPr id="25" name="그룹 24">
            <a:extLst>
              <a:ext uri="{FF2B5EF4-FFF2-40B4-BE49-F238E27FC236}">
                <a16:creationId xmlns:a16="http://schemas.microsoft.com/office/drawing/2014/main" id="{33B8BC50-9E82-9243-A24C-87980488730B}"/>
              </a:ext>
            </a:extLst>
          </p:cNvPr>
          <p:cNvGrpSpPr/>
          <p:nvPr/>
        </p:nvGrpSpPr>
        <p:grpSpPr>
          <a:xfrm>
            <a:off x="3846848" y="3520435"/>
            <a:ext cx="1042018" cy="900994"/>
            <a:chOff x="3846848" y="3520435"/>
            <a:chExt cx="1042018" cy="900994"/>
          </a:xfrm>
        </p:grpSpPr>
        <p:pic>
          <p:nvPicPr>
            <p:cNvPr id="26" name="그림 25">
              <a:extLst>
                <a:ext uri="{FF2B5EF4-FFF2-40B4-BE49-F238E27FC236}">
                  <a16:creationId xmlns:a16="http://schemas.microsoft.com/office/drawing/2014/main" id="{0B6B0395-8303-5341-83D7-1ED7D4E1DD76}"/>
                </a:ext>
              </a:extLst>
            </p:cNvPr>
            <p:cNvPicPr>
              <a:picLocks noChangeAspect="1"/>
            </p:cNvPicPr>
            <p:nvPr/>
          </p:nvPicPr>
          <p:blipFill>
            <a:blip r:embed="rId9"/>
            <a:stretch>
              <a:fillRect/>
            </a:stretch>
          </p:blipFill>
          <p:spPr>
            <a:xfrm>
              <a:off x="3897650" y="3520435"/>
              <a:ext cx="674350" cy="608601"/>
            </a:xfrm>
            <a:prstGeom prst="rect">
              <a:avLst/>
            </a:prstGeom>
          </p:spPr>
        </p:pic>
        <p:sp>
          <p:nvSpPr>
            <p:cNvPr id="27" name="직사각형 26">
              <a:extLst>
                <a:ext uri="{FF2B5EF4-FFF2-40B4-BE49-F238E27FC236}">
                  <a16:creationId xmlns:a16="http://schemas.microsoft.com/office/drawing/2014/main" id="{65CD059E-8B89-0346-B7D5-4F899DF55FA6}"/>
                </a:ext>
              </a:extLst>
            </p:cNvPr>
            <p:cNvSpPr/>
            <p:nvPr/>
          </p:nvSpPr>
          <p:spPr>
            <a:xfrm>
              <a:off x="3846848" y="4113652"/>
              <a:ext cx="1042018" cy="307777"/>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Computer</a:t>
              </a:r>
            </a:p>
          </p:txBody>
        </p:sp>
      </p:grpSp>
      <p:grpSp>
        <p:nvGrpSpPr>
          <p:cNvPr id="28" name="그룹 27">
            <a:extLst>
              <a:ext uri="{FF2B5EF4-FFF2-40B4-BE49-F238E27FC236}">
                <a16:creationId xmlns:a16="http://schemas.microsoft.com/office/drawing/2014/main" id="{09BCF11D-2FB3-E845-BAEB-AAEE39AA1620}"/>
              </a:ext>
            </a:extLst>
          </p:cNvPr>
          <p:cNvGrpSpPr/>
          <p:nvPr/>
        </p:nvGrpSpPr>
        <p:grpSpPr>
          <a:xfrm>
            <a:off x="5075568" y="795454"/>
            <a:ext cx="3204869" cy="1280172"/>
            <a:chOff x="5075568" y="795454"/>
            <a:chExt cx="3204869" cy="1280172"/>
          </a:xfrm>
        </p:grpSpPr>
        <p:grpSp>
          <p:nvGrpSpPr>
            <p:cNvPr id="29" name="그룹 28">
              <a:extLst>
                <a:ext uri="{FF2B5EF4-FFF2-40B4-BE49-F238E27FC236}">
                  <a16:creationId xmlns:a16="http://schemas.microsoft.com/office/drawing/2014/main" id="{6A89C0FE-60B6-E340-9B51-6CA7ED8B6D38}"/>
                </a:ext>
              </a:extLst>
            </p:cNvPr>
            <p:cNvGrpSpPr/>
            <p:nvPr/>
          </p:nvGrpSpPr>
          <p:grpSpPr>
            <a:xfrm>
              <a:off x="5416660" y="795454"/>
              <a:ext cx="2863777" cy="1280172"/>
              <a:chOff x="5416660" y="933602"/>
              <a:chExt cx="2863777" cy="1280172"/>
            </a:xfrm>
          </p:grpSpPr>
          <p:pic>
            <p:nvPicPr>
              <p:cNvPr id="31" name="그림 30">
                <a:extLst>
                  <a:ext uri="{FF2B5EF4-FFF2-40B4-BE49-F238E27FC236}">
                    <a16:creationId xmlns:a16="http://schemas.microsoft.com/office/drawing/2014/main" id="{359AFB02-C21C-A146-B08B-CA7443EDAD7C}"/>
                  </a:ext>
                </a:extLst>
              </p:cNvPr>
              <p:cNvPicPr>
                <a:picLocks noChangeAspect="1"/>
              </p:cNvPicPr>
              <p:nvPr/>
            </p:nvPicPr>
            <p:blipFill>
              <a:blip r:embed="rId10"/>
              <a:stretch>
                <a:fillRect/>
              </a:stretch>
            </p:blipFill>
            <p:spPr>
              <a:xfrm>
                <a:off x="5546707" y="987846"/>
                <a:ext cx="2733730" cy="1225928"/>
              </a:xfrm>
              <a:prstGeom prst="rect">
                <a:avLst/>
              </a:prstGeom>
            </p:spPr>
          </p:pic>
          <p:sp>
            <p:nvSpPr>
              <p:cNvPr id="35" name="직사각형 34">
                <a:extLst>
                  <a:ext uri="{FF2B5EF4-FFF2-40B4-BE49-F238E27FC236}">
                    <a16:creationId xmlns:a16="http://schemas.microsoft.com/office/drawing/2014/main" id="{9706BB0A-3309-3F4A-A709-FFD4FC9CA41D}"/>
                  </a:ext>
                </a:extLst>
              </p:cNvPr>
              <p:cNvSpPr/>
              <p:nvPr/>
            </p:nvSpPr>
            <p:spPr>
              <a:xfrm>
                <a:off x="5416660" y="933602"/>
                <a:ext cx="852407" cy="168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30" name="오른쪽 화살표[R] 29">
              <a:extLst>
                <a:ext uri="{FF2B5EF4-FFF2-40B4-BE49-F238E27FC236}">
                  <a16:creationId xmlns:a16="http://schemas.microsoft.com/office/drawing/2014/main" id="{21A3CF59-86DB-294B-93E1-5C7804979209}"/>
                </a:ext>
              </a:extLst>
            </p:cNvPr>
            <p:cNvSpPr/>
            <p:nvPr/>
          </p:nvSpPr>
          <p:spPr>
            <a:xfrm>
              <a:off x="5075568" y="1266091"/>
              <a:ext cx="341092" cy="237047"/>
            </a:xfrm>
            <a:prstGeom prst="rightArrow">
              <a:avLst>
                <a:gd name="adj1" fmla="val 50000"/>
                <a:gd name="adj2" fmla="val 7143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36" name="그룹 35">
            <a:extLst>
              <a:ext uri="{FF2B5EF4-FFF2-40B4-BE49-F238E27FC236}">
                <a16:creationId xmlns:a16="http://schemas.microsoft.com/office/drawing/2014/main" id="{811600E3-86EF-694C-8B0D-7256E349D6DA}"/>
              </a:ext>
            </a:extLst>
          </p:cNvPr>
          <p:cNvGrpSpPr/>
          <p:nvPr/>
        </p:nvGrpSpPr>
        <p:grpSpPr>
          <a:xfrm>
            <a:off x="5075568" y="2478457"/>
            <a:ext cx="2472713" cy="461665"/>
            <a:chOff x="5075568" y="2478457"/>
            <a:chExt cx="2472713" cy="461665"/>
          </a:xfrm>
        </p:grpSpPr>
        <p:sp>
          <p:nvSpPr>
            <p:cNvPr id="38" name="직사각형 37">
              <a:extLst>
                <a:ext uri="{FF2B5EF4-FFF2-40B4-BE49-F238E27FC236}">
                  <a16:creationId xmlns:a16="http://schemas.microsoft.com/office/drawing/2014/main" id="{BF2FFFFB-49A5-7046-AC8D-AFA1A3BA6A7E}"/>
                </a:ext>
              </a:extLst>
            </p:cNvPr>
            <p:cNvSpPr/>
            <p:nvPr/>
          </p:nvSpPr>
          <p:spPr>
            <a:xfrm>
              <a:off x="5546707" y="2478457"/>
              <a:ext cx="2001574" cy="461665"/>
            </a:xfrm>
            <a:prstGeom prst="rect">
              <a:avLst/>
            </a:prstGeom>
          </p:spPr>
          <p:txBody>
            <a:bodyPr wrap="none">
              <a:spAutoFit/>
            </a:bodyPr>
            <a:lstStyle/>
            <a:p>
              <a:r>
                <a:rPr lang="en-US" altLang="ko-KR" sz="1200" dirty="0">
                  <a:latin typeface="PT Sans" panose="020B0503020203020204" pitchFamily="34" charset="0"/>
                </a:rPr>
                <a:t>36°41'37.6"N 126°39'21.6"E</a:t>
              </a:r>
            </a:p>
            <a:p>
              <a:r>
                <a:rPr lang="en-US" altLang="ko-KR" sz="1200" dirty="0">
                  <a:latin typeface="PT Sans" panose="020B0503020203020204" pitchFamily="34" charset="0"/>
                </a:rPr>
                <a:t>(longitude and latitude)</a:t>
              </a:r>
            </a:p>
          </p:txBody>
        </p:sp>
        <p:sp>
          <p:nvSpPr>
            <p:cNvPr id="39" name="오른쪽 화살표[R] 38">
              <a:extLst>
                <a:ext uri="{FF2B5EF4-FFF2-40B4-BE49-F238E27FC236}">
                  <a16:creationId xmlns:a16="http://schemas.microsoft.com/office/drawing/2014/main" id="{A9AD2A3B-125C-3E47-AE24-A3BA4DE0F6AC}"/>
                </a:ext>
              </a:extLst>
            </p:cNvPr>
            <p:cNvSpPr/>
            <p:nvPr/>
          </p:nvSpPr>
          <p:spPr>
            <a:xfrm>
              <a:off x="5075568" y="2551477"/>
              <a:ext cx="341092" cy="237047"/>
            </a:xfrm>
            <a:prstGeom prst="rightArrow">
              <a:avLst>
                <a:gd name="adj1" fmla="val 50000"/>
                <a:gd name="adj2" fmla="val 7143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40" name="그룹 39">
            <a:extLst>
              <a:ext uri="{FF2B5EF4-FFF2-40B4-BE49-F238E27FC236}">
                <a16:creationId xmlns:a16="http://schemas.microsoft.com/office/drawing/2014/main" id="{5E6A14C2-0C7C-F344-8536-57B9F308F2B3}"/>
              </a:ext>
            </a:extLst>
          </p:cNvPr>
          <p:cNvGrpSpPr/>
          <p:nvPr/>
        </p:nvGrpSpPr>
        <p:grpSpPr>
          <a:xfrm>
            <a:off x="5075568" y="3545836"/>
            <a:ext cx="2665836" cy="877226"/>
            <a:chOff x="5075568" y="3545836"/>
            <a:chExt cx="2665836" cy="877226"/>
          </a:xfrm>
        </p:grpSpPr>
        <p:sp>
          <p:nvSpPr>
            <p:cNvPr id="41" name="오른쪽 화살표[R] 40">
              <a:extLst>
                <a:ext uri="{FF2B5EF4-FFF2-40B4-BE49-F238E27FC236}">
                  <a16:creationId xmlns:a16="http://schemas.microsoft.com/office/drawing/2014/main" id="{20870A8A-5B8D-9A4F-BEB2-0AAEB93D7834}"/>
                </a:ext>
              </a:extLst>
            </p:cNvPr>
            <p:cNvSpPr/>
            <p:nvPr/>
          </p:nvSpPr>
          <p:spPr>
            <a:xfrm>
              <a:off x="5075568" y="3718339"/>
              <a:ext cx="341092" cy="237047"/>
            </a:xfrm>
            <a:prstGeom prst="rightArrow">
              <a:avLst>
                <a:gd name="adj1" fmla="val 50000"/>
                <a:gd name="adj2" fmla="val 7143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42" name="그룹 41">
              <a:extLst>
                <a:ext uri="{FF2B5EF4-FFF2-40B4-BE49-F238E27FC236}">
                  <a16:creationId xmlns:a16="http://schemas.microsoft.com/office/drawing/2014/main" id="{1EDC4B8D-21E8-6549-870D-9D8C96914CA0}"/>
                </a:ext>
              </a:extLst>
            </p:cNvPr>
            <p:cNvGrpSpPr/>
            <p:nvPr/>
          </p:nvGrpSpPr>
          <p:grpSpPr>
            <a:xfrm>
              <a:off x="5563641" y="3545836"/>
              <a:ext cx="2177763" cy="877226"/>
              <a:chOff x="5563641" y="3545836"/>
              <a:chExt cx="2177763" cy="877226"/>
            </a:xfrm>
          </p:grpSpPr>
          <p:pic>
            <p:nvPicPr>
              <p:cNvPr id="43" name="그림 42">
                <a:extLst>
                  <a:ext uri="{FF2B5EF4-FFF2-40B4-BE49-F238E27FC236}">
                    <a16:creationId xmlns:a16="http://schemas.microsoft.com/office/drawing/2014/main" id="{A940D532-F3C8-D94D-8742-9FE14107DF31}"/>
                  </a:ext>
                </a:extLst>
              </p:cNvPr>
              <p:cNvPicPr>
                <a:picLocks noChangeAspect="1"/>
              </p:cNvPicPr>
              <p:nvPr/>
            </p:nvPicPr>
            <p:blipFill rotWithShape="1">
              <a:blip r:embed="rId11"/>
              <a:srcRect t="70965"/>
              <a:stretch/>
            </p:blipFill>
            <p:spPr>
              <a:xfrm>
                <a:off x="5640886" y="3545836"/>
                <a:ext cx="2100518" cy="609878"/>
              </a:xfrm>
              <a:prstGeom prst="rect">
                <a:avLst/>
              </a:prstGeom>
            </p:spPr>
          </p:pic>
          <p:sp>
            <p:nvSpPr>
              <p:cNvPr id="44" name="직사각형 43">
                <a:extLst>
                  <a:ext uri="{FF2B5EF4-FFF2-40B4-BE49-F238E27FC236}">
                    <a16:creationId xmlns:a16="http://schemas.microsoft.com/office/drawing/2014/main" id="{99AF4934-C301-6043-944F-8F949B510A21}"/>
                  </a:ext>
                </a:extLst>
              </p:cNvPr>
              <p:cNvSpPr/>
              <p:nvPr/>
            </p:nvSpPr>
            <p:spPr>
              <a:xfrm>
                <a:off x="5563641" y="4146063"/>
                <a:ext cx="957313" cy="276999"/>
              </a:xfrm>
              <a:prstGeom prst="rect">
                <a:avLst/>
              </a:prstGeom>
            </p:spPr>
            <p:txBody>
              <a:bodyPr wrap="none">
                <a:spAutoFit/>
              </a:bodyPr>
              <a:lstStyle/>
              <a:p>
                <a:r>
                  <a:rPr lang="en-US" altLang="ko-KR" sz="1200" dirty="0">
                    <a:latin typeface="PT Sans" panose="020B0503020203020204" pitchFamily="34" charset="0"/>
                  </a:rPr>
                  <a:t>Binary code</a:t>
                </a:r>
              </a:p>
            </p:txBody>
          </p:sp>
        </p:grpSp>
      </p:grpSp>
    </p:spTree>
    <p:extLst>
      <p:ext uri="{BB962C8B-B14F-4D97-AF65-F5344CB8AC3E}">
        <p14:creationId xmlns:p14="http://schemas.microsoft.com/office/powerpoint/2010/main" val="3116910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7502</TotalTime>
  <Words>2594</Words>
  <Application>Microsoft Macintosh PowerPoint</Application>
  <PresentationFormat>화면 슬라이드 쇼(16:9)</PresentationFormat>
  <Paragraphs>316</Paragraphs>
  <Slides>56</Slides>
  <Notes>2</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56</vt:i4>
      </vt:variant>
    </vt:vector>
  </HeadingPairs>
  <TitlesOfParts>
    <vt:vector size="73" baseType="lpstr">
      <vt:lpstr>BM HANNA Air OTF</vt:lpstr>
      <vt:lpstr>BM JUA OTF</vt:lpstr>
      <vt:lpstr>Lato</vt:lpstr>
      <vt:lpstr>Lato Light</vt:lpstr>
      <vt:lpstr>맑은 고딕</vt:lpstr>
      <vt:lpstr>Roboto</vt:lpstr>
      <vt:lpstr>Arial</vt:lpstr>
      <vt:lpstr>Calibri</vt:lpstr>
      <vt:lpstr>Calibri Light</vt:lpstr>
      <vt:lpstr>Candara</vt:lpstr>
      <vt:lpstr>Helvetica</vt:lpstr>
      <vt:lpstr>Optima</vt:lpstr>
      <vt:lpstr>PT Sans</vt:lpstr>
      <vt:lpstr>PT Sans Narrow</vt:lpstr>
      <vt:lpstr>Seravek</vt:lpstr>
      <vt:lpstr>Wingdings 3</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Choong-wan Woo</dc:creator>
  <cp:lastModifiedBy>Choong-wan Woo</cp:lastModifiedBy>
  <cp:revision>410</cp:revision>
  <cp:lastPrinted>2019-08-15T18:27:58Z</cp:lastPrinted>
  <dcterms:created xsi:type="dcterms:W3CDTF">2018-01-17T05:58:56Z</dcterms:created>
  <dcterms:modified xsi:type="dcterms:W3CDTF">2021-04-25T05:19:27Z</dcterms:modified>
</cp:coreProperties>
</file>